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157" r:id="rId3"/>
    <p:sldId id="5114" r:id="rId4"/>
    <p:sldId id="5158" r:id="rId5"/>
    <p:sldId id="5159" r:id="rId6"/>
    <p:sldId id="5170" r:id="rId7"/>
    <p:sldId id="5182" r:id="rId8"/>
    <p:sldId id="5168" r:id="rId9"/>
    <p:sldId id="5171" r:id="rId10"/>
    <p:sldId id="5181" r:id="rId11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79F83-F4D2-B2D4-3309-DCC719214202}" v="46" dt="2026-07-17T06:06:31.309"/>
    <p1510:client id="{9AC3C5E9-9136-46A3-BE77-1C6DDB9E3E92}" v="5" dt="2026-07-17T05:57:52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iicocapital-my.sharepoint.com/personal/itsupport_aiicocapital_com/Documents/Shared%20Drives/Investment/Investment%20Strategy%20Unit/Research%20Team/Market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Inflation</a:t>
            </a:r>
            <a:r>
              <a:rPr lang="en-US" b="1" baseline="0"/>
              <a:t> VS MPR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4084148572337"/>
          <c:y val="0.16876244202168944"/>
          <c:w val="0.86668138073649881"/>
          <c:h val="0.5350928004153741"/>
        </c:manualLayout>
      </c:layout>
      <c:lineChart>
        <c:grouping val="standard"/>
        <c:varyColors val="0"/>
        <c:ser>
          <c:idx val="0"/>
          <c:order val="0"/>
          <c:tx>
            <c:strRef>
              <c:f>'MACRO DATA '!$H$1</c:f>
              <c:strCache>
                <c:ptCount val="1"/>
                <c:pt idx="0">
                  <c:v>NIG INFLATION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arrow"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5F-41F5-A4F4-67B4E44B54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5F-41F5-A4F4-67B4E44B542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F-41F5-A4F4-67B4E44B542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5F-41F5-A4F4-67B4E44B542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5F-41F5-A4F4-67B4E44B542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5F-41F5-A4F4-67B4E44B542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5F-41F5-A4F4-67B4E44B542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5F-41F5-A4F4-67B4E44B5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'MACRO DATA '!$A$2:$A$15</c:f>
              <c:numCache>
                <c:formatCode>mmm\-yy</c:formatCode>
                <c:ptCount val="14"/>
                <c:pt idx="1">
                  <c:v>46203</c:v>
                </c:pt>
                <c:pt idx="2">
                  <c:v>46173</c:v>
                </c:pt>
                <c:pt idx="3">
                  <c:v>46142</c:v>
                </c:pt>
                <c:pt idx="4">
                  <c:v>46112</c:v>
                </c:pt>
                <c:pt idx="5">
                  <c:v>46081</c:v>
                </c:pt>
                <c:pt idx="6">
                  <c:v>46052</c:v>
                </c:pt>
                <c:pt idx="7">
                  <c:v>46016</c:v>
                </c:pt>
                <c:pt idx="8">
                  <c:v>45986</c:v>
                </c:pt>
                <c:pt idx="9">
                  <c:v>45955</c:v>
                </c:pt>
                <c:pt idx="10">
                  <c:v>45925</c:v>
                </c:pt>
                <c:pt idx="11">
                  <c:v>45894</c:v>
                </c:pt>
                <c:pt idx="12">
                  <c:v>45863</c:v>
                </c:pt>
                <c:pt idx="13">
                  <c:v>45833</c:v>
                </c:pt>
              </c:numCache>
            </c:numRef>
          </c:cat>
          <c:val>
            <c:numRef>
              <c:f>'MACRO DATA '!$H$2:$H$15</c:f>
              <c:numCache>
                <c:formatCode>0.00%</c:formatCode>
                <c:ptCount val="14"/>
                <c:pt idx="1">
                  <c:v>0.15909999999999999</c:v>
                </c:pt>
                <c:pt idx="2">
                  <c:v>0.1593</c:v>
                </c:pt>
                <c:pt idx="3">
                  <c:v>0.15690000000000001</c:v>
                </c:pt>
                <c:pt idx="4">
                  <c:v>0.15379999999999999</c:v>
                </c:pt>
                <c:pt idx="5">
                  <c:v>0.15060000000000001</c:v>
                </c:pt>
                <c:pt idx="6">
                  <c:v>0.151</c:v>
                </c:pt>
                <c:pt idx="7">
                  <c:v>0.1515</c:v>
                </c:pt>
                <c:pt idx="8">
                  <c:v>0.17330000000000001</c:v>
                </c:pt>
                <c:pt idx="9">
                  <c:v>0.19</c:v>
                </c:pt>
                <c:pt idx="10">
                  <c:v>0.21</c:v>
                </c:pt>
                <c:pt idx="11">
                  <c:v>0.23100000000000001</c:v>
                </c:pt>
                <c:pt idx="12">
                  <c:v>0.249</c:v>
                </c:pt>
                <c:pt idx="13">
                  <c:v>0.253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54-4A8D-B9AE-0355870A7252}"/>
            </c:ext>
          </c:extLst>
        </c:ser>
        <c:ser>
          <c:idx val="1"/>
          <c:order val="1"/>
          <c:tx>
            <c:strRef>
              <c:f>'MACRO DATA '!$Q$1</c:f>
              <c:strCache>
                <c:ptCount val="1"/>
                <c:pt idx="0">
                  <c:v>NIGERIA MPR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  <a:tailEnd type="arrow"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5F-41F5-A4F4-67B4E44B5429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5F-41F5-A4F4-67B4E44B5429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5F-41F5-A4F4-67B4E44B5429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5F-41F5-A4F4-67B4E44B5429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5F-41F5-A4F4-67B4E44B5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'MACRO DATA '!$A$2:$A$15</c:f>
              <c:numCache>
                <c:formatCode>mmm\-yy</c:formatCode>
                <c:ptCount val="14"/>
                <c:pt idx="1">
                  <c:v>46203</c:v>
                </c:pt>
                <c:pt idx="2">
                  <c:v>46173</c:v>
                </c:pt>
                <c:pt idx="3">
                  <c:v>46142</c:v>
                </c:pt>
                <c:pt idx="4">
                  <c:v>46112</c:v>
                </c:pt>
                <c:pt idx="5">
                  <c:v>46081</c:v>
                </c:pt>
                <c:pt idx="6">
                  <c:v>46052</c:v>
                </c:pt>
                <c:pt idx="7">
                  <c:v>46016</c:v>
                </c:pt>
                <c:pt idx="8">
                  <c:v>45986</c:v>
                </c:pt>
                <c:pt idx="9">
                  <c:v>45955</c:v>
                </c:pt>
                <c:pt idx="10">
                  <c:v>45925</c:v>
                </c:pt>
                <c:pt idx="11">
                  <c:v>45894</c:v>
                </c:pt>
                <c:pt idx="12">
                  <c:v>45863</c:v>
                </c:pt>
                <c:pt idx="13">
                  <c:v>45833</c:v>
                </c:pt>
              </c:numCache>
            </c:numRef>
          </c:cat>
          <c:val>
            <c:numRef>
              <c:f>'MACRO DATA '!$Q$2:$Q$15</c:f>
              <c:numCache>
                <c:formatCode>General</c:formatCode>
                <c:ptCount val="14"/>
                <c:pt idx="2" formatCode="0.00%">
                  <c:v>0.26500000000000001</c:v>
                </c:pt>
                <c:pt idx="3" formatCode="0.00%">
                  <c:v>0.26500000000000001</c:v>
                </c:pt>
                <c:pt idx="4" formatCode="0.00%">
                  <c:v>0.26500000000000001</c:v>
                </c:pt>
                <c:pt idx="5" formatCode="0.00%">
                  <c:v>0.26500000000000001</c:v>
                </c:pt>
                <c:pt idx="6" formatCode="0.00%">
                  <c:v>0.27</c:v>
                </c:pt>
                <c:pt idx="7" formatCode="0.00%">
                  <c:v>0.27</c:v>
                </c:pt>
                <c:pt idx="8" formatCode="0.00%">
                  <c:v>0.27</c:v>
                </c:pt>
                <c:pt idx="9" formatCode="0.00%">
                  <c:v>0.27</c:v>
                </c:pt>
                <c:pt idx="10" formatCode="0.00%">
                  <c:v>0.27</c:v>
                </c:pt>
                <c:pt idx="11" formatCode="0.00%">
                  <c:v>0.27500000000000002</c:v>
                </c:pt>
                <c:pt idx="12" formatCode="0.00%">
                  <c:v>0.27500000000000002</c:v>
                </c:pt>
                <c:pt idx="13" formatCode="0.00%">
                  <c:v>0.27500000000000002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C54-4A8D-B9AE-0355870A7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338367"/>
        <c:axId val="1574345439"/>
      </c:lineChart>
      <c:dateAx>
        <c:axId val="1574338367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574345439"/>
        <c:crosses val="autoZero"/>
        <c:auto val="1"/>
        <c:lblOffset val="100"/>
        <c:baseTimeUnit val="months"/>
      </c:dateAx>
      <c:valAx>
        <c:axId val="1574345439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5743383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ANG EURO BOND YIELD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9380599300087489"/>
          <c:y val="0.17171296296296296"/>
          <c:w val="0.80619400699912513"/>
          <c:h val="0.60828011081948086"/>
        </c:manualLayout>
      </c:layout>
      <c:lineChart>
        <c:grouping val="standard"/>
        <c:varyColors val="0"/>
        <c:ser>
          <c:idx val="0"/>
          <c:order val="0"/>
          <c:tx>
            <c:strRef>
              <c:f>'Euro Bond Market'!$B$9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 Bond Market'!$A$10:$A$14</c:f>
              <c:strCache>
                <c:ptCount val="5"/>
                <c:pt idx="0">
                  <c:v>ANG EURO 3</c:v>
                </c:pt>
                <c:pt idx="1">
                  <c:v>ANG EURO 5</c:v>
                </c:pt>
                <c:pt idx="2">
                  <c:v>ANG EURO 7</c:v>
                </c:pt>
                <c:pt idx="3">
                  <c:v>ANG EURO 10</c:v>
                </c:pt>
                <c:pt idx="4">
                  <c:v>ANG EURO 22</c:v>
                </c:pt>
              </c:strCache>
            </c:strRef>
          </c:cat>
          <c:val>
            <c:numRef>
              <c:f>'Euro Bond Market'!$B$10:$B$14</c:f>
              <c:numCache>
                <c:formatCode>0.00%</c:formatCode>
                <c:ptCount val="5"/>
                <c:pt idx="0">
                  <c:v>7.0199999999999999E-2</c:v>
                </c:pt>
                <c:pt idx="1">
                  <c:v>7.9200000000000007E-2</c:v>
                </c:pt>
                <c:pt idx="2">
                  <c:v>8.5800000000000001E-2</c:v>
                </c:pt>
                <c:pt idx="3">
                  <c:v>8.9399999999999993E-2</c:v>
                </c:pt>
                <c:pt idx="4">
                  <c:v>9.6699999999999994E-2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4B-4350-9954-AEED14A81E8B}"/>
            </c:ext>
          </c:extLst>
        </c:ser>
        <c:ser>
          <c:idx val="1"/>
          <c:order val="1"/>
          <c:tx>
            <c:strRef>
              <c:f>'Euro Bond Market'!$C$9</c:f>
              <c:strCache>
                <c:ptCount val="1"/>
                <c:pt idx="0">
                  <c:v>Previous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 Bond Market'!$A$10:$A$14</c:f>
              <c:strCache>
                <c:ptCount val="5"/>
                <c:pt idx="0">
                  <c:v>ANG EURO 3</c:v>
                </c:pt>
                <c:pt idx="1">
                  <c:v>ANG EURO 5</c:v>
                </c:pt>
                <c:pt idx="2">
                  <c:v>ANG EURO 7</c:v>
                </c:pt>
                <c:pt idx="3">
                  <c:v>ANG EURO 10</c:v>
                </c:pt>
                <c:pt idx="4">
                  <c:v>ANG EURO 22</c:v>
                </c:pt>
              </c:strCache>
            </c:strRef>
          </c:cat>
          <c:val>
            <c:numRef>
              <c:f>'Euro Bond Market'!$C$10:$C$14</c:f>
              <c:numCache>
                <c:formatCode>0.00%</c:formatCode>
                <c:ptCount val="5"/>
                <c:pt idx="0">
                  <c:v>7.0400000000000004E-2</c:v>
                </c:pt>
                <c:pt idx="1">
                  <c:v>7.9299999999999995E-2</c:v>
                </c:pt>
                <c:pt idx="2">
                  <c:v>8.5800000000000001E-2</c:v>
                </c:pt>
                <c:pt idx="3">
                  <c:v>8.9399999999999993E-2</c:v>
                </c:pt>
                <c:pt idx="4">
                  <c:v>9.6699999999999994E-2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4B-4350-9954-AEED14A81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905791"/>
        <c:axId val="1179899135"/>
      </c:lineChart>
      <c:catAx>
        <c:axId val="117990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79899135"/>
        <c:crosses val="autoZero"/>
        <c:auto val="1"/>
        <c:lblAlgn val="ctr"/>
        <c:lblOffset val="100"/>
        <c:noMultiLvlLbl val="0"/>
      </c:catAx>
      <c:valAx>
        <c:axId val="1179899135"/>
        <c:scaling>
          <c:orientation val="minMax"/>
        </c:scaling>
        <c:delete val="1"/>
        <c:axPos val="l"/>
        <c:numFmt formatCode="0.00%" sourceLinked="0"/>
        <c:majorTickMark val="none"/>
        <c:minorTickMark val="none"/>
        <c:tickLblPos val="nextTo"/>
        <c:crossAx val="11799057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 EURO BOND YIELD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9380599300087489"/>
          <c:y val="0.17171296296296296"/>
          <c:w val="0.80619400699912513"/>
          <c:h val="0.60828011081948086"/>
        </c:manualLayout>
      </c:layout>
      <c:lineChart>
        <c:grouping val="standard"/>
        <c:varyColors val="0"/>
        <c:ser>
          <c:idx val="0"/>
          <c:order val="0"/>
          <c:tx>
            <c:strRef>
              <c:f>'Euro Bond Market'!$B$2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 Bond Market'!$A$17:$A$20</c:f>
              <c:strCache>
                <c:ptCount val="4"/>
                <c:pt idx="0">
                  <c:v>SA EURO 3</c:v>
                </c:pt>
                <c:pt idx="1">
                  <c:v>SA EURO 5</c:v>
                </c:pt>
                <c:pt idx="2">
                  <c:v>SA EURO 7</c:v>
                </c:pt>
                <c:pt idx="3">
                  <c:v>SA EURO 15</c:v>
                </c:pt>
              </c:strCache>
            </c:strRef>
          </c:cat>
          <c:val>
            <c:numRef>
              <c:f>'Euro Bond Market'!$B$17:$B$20</c:f>
              <c:numCache>
                <c:formatCode>0.00%</c:formatCode>
                <c:ptCount val="4"/>
                <c:pt idx="0">
                  <c:v>5.1299999999999998E-2</c:v>
                </c:pt>
                <c:pt idx="1">
                  <c:v>5.2600000000000001E-2</c:v>
                </c:pt>
                <c:pt idx="2">
                  <c:v>5.4699999999999999E-2</c:v>
                </c:pt>
                <c:pt idx="3">
                  <c:v>6.7199999999999996E-2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4D-4BE3-8BD1-09DBA26AF654}"/>
            </c:ext>
          </c:extLst>
        </c:ser>
        <c:ser>
          <c:idx val="1"/>
          <c:order val="1"/>
          <c:tx>
            <c:strRef>
              <c:f>'Euro Bond Market'!$C$16</c:f>
              <c:strCache>
                <c:ptCount val="1"/>
                <c:pt idx="0">
                  <c:v>Previous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 Bond Market'!$A$17:$A$20</c:f>
              <c:strCache>
                <c:ptCount val="4"/>
                <c:pt idx="0">
                  <c:v>SA EURO 3</c:v>
                </c:pt>
                <c:pt idx="1">
                  <c:v>SA EURO 5</c:v>
                </c:pt>
                <c:pt idx="2">
                  <c:v>SA EURO 7</c:v>
                </c:pt>
                <c:pt idx="3">
                  <c:v>SA EURO 15</c:v>
                </c:pt>
              </c:strCache>
            </c:strRef>
          </c:cat>
          <c:val>
            <c:numRef>
              <c:f>'Euro Bond Market'!$C$17:$C$20</c:f>
              <c:numCache>
                <c:formatCode>0.00%</c:formatCode>
                <c:ptCount val="4"/>
                <c:pt idx="0">
                  <c:v>5.1499999999999997E-2</c:v>
                </c:pt>
                <c:pt idx="1">
                  <c:v>5.2600000000000001E-2</c:v>
                </c:pt>
                <c:pt idx="2">
                  <c:v>5.4699999999999999E-2</c:v>
                </c:pt>
                <c:pt idx="3">
                  <c:v>6.7199999999999996E-2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4D-4BE3-8BD1-09DBA26AF6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9905791"/>
        <c:axId val="1179899135"/>
      </c:lineChart>
      <c:catAx>
        <c:axId val="117990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79899135"/>
        <c:crosses val="autoZero"/>
        <c:auto val="1"/>
        <c:lblAlgn val="ctr"/>
        <c:lblOffset val="100"/>
        <c:noMultiLvlLbl val="0"/>
      </c:catAx>
      <c:valAx>
        <c:axId val="1179899135"/>
        <c:scaling>
          <c:orientation val="minMax"/>
        </c:scaling>
        <c:delete val="1"/>
        <c:axPos val="l"/>
        <c:numFmt formatCode="0.00%" sourceLinked="0"/>
        <c:majorTickMark val="none"/>
        <c:minorTickMark val="none"/>
        <c:tickLblPos val="nextTo"/>
        <c:crossAx val="11799057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DATA!$Z$1</c:f>
              <c:strCache>
                <c:ptCount val="1"/>
                <c:pt idx="0">
                  <c:v>GOLD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DATA!$A$2:$A$119</c:f>
              <c:numCache>
                <c:formatCode>m/d/yyyy</c:formatCode>
                <c:ptCount val="118"/>
                <c:pt idx="1">
                  <c:v>46218</c:v>
                </c:pt>
                <c:pt idx="2">
                  <c:v>46217</c:v>
                </c:pt>
                <c:pt idx="3">
                  <c:v>46216</c:v>
                </c:pt>
                <c:pt idx="4">
                  <c:v>46213</c:v>
                </c:pt>
                <c:pt idx="5">
                  <c:v>46212</c:v>
                </c:pt>
                <c:pt idx="6">
                  <c:v>46211</c:v>
                </c:pt>
                <c:pt idx="7">
                  <c:v>46210</c:v>
                </c:pt>
                <c:pt idx="8">
                  <c:v>46209</c:v>
                </c:pt>
                <c:pt idx="9">
                  <c:v>46206</c:v>
                </c:pt>
                <c:pt idx="10">
                  <c:v>46205</c:v>
                </c:pt>
                <c:pt idx="11">
                  <c:v>46204</c:v>
                </c:pt>
                <c:pt idx="12">
                  <c:v>46203</c:v>
                </c:pt>
                <c:pt idx="13">
                  <c:v>46202</c:v>
                </c:pt>
                <c:pt idx="14">
                  <c:v>46199</c:v>
                </c:pt>
                <c:pt idx="15">
                  <c:v>46198</c:v>
                </c:pt>
                <c:pt idx="16">
                  <c:v>46197</c:v>
                </c:pt>
                <c:pt idx="17">
                  <c:v>46196</c:v>
                </c:pt>
                <c:pt idx="18">
                  <c:v>46195</c:v>
                </c:pt>
                <c:pt idx="19">
                  <c:v>46192</c:v>
                </c:pt>
                <c:pt idx="20">
                  <c:v>46191</c:v>
                </c:pt>
                <c:pt idx="21">
                  <c:v>46190</c:v>
                </c:pt>
                <c:pt idx="22">
                  <c:v>46189</c:v>
                </c:pt>
                <c:pt idx="23">
                  <c:v>46188</c:v>
                </c:pt>
                <c:pt idx="24">
                  <c:v>46184</c:v>
                </c:pt>
                <c:pt idx="25">
                  <c:v>46183</c:v>
                </c:pt>
                <c:pt idx="26">
                  <c:v>46182</c:v>
                </c:pt>
                <c:pt idx="27">
                  <c:v>46181</c:v>
                </c:pt>
                <c:pt idx="28">
                  <c:v>46178</c:v>
                </c:pt>
                <c:pt idx="29">
                  <c:v>46177</c:v>
                </c:pt>
                <c:pt idx="30">
                  <c:v>46176</c:v>
                </c:pt>
                <c:pt idx="31">
                  <c:v>46175</c:v>
                </c:pt>
                <c:pt idx="32">
                  <c:v>46174</c:v>
                </c:pt>
                <c:pt idx="33">
                  <c:v>46171</c:v>
                </c:pt>
                <c:pt idx="34">
                  <c:v>46170</c:v>
                </c:pt>
                <c:pt idx="35">
                  <c:v>46169</c:v>
                </c:pt>
                <c:pt idx="36">
                  <c:v>46168</c:v>
                </c:pt>
                <c:pt idx="37">
                  <c:v>46167</c:v>
                </c:pt>
                <c:pt idx="38">
                  <c:v>46164</c:v>
                </c:pt>
                <c:pt idx="39">
                  <c:v>46163</c:v>
                </c:pt>
                <c:pt idx="40">
                  <c:v>46162</c:v>
                </c:pt>
                <c:pt idx="41">
                  <c:v>46161</c:v>
                </c:pt>
                <c:pt idx="42">
                  <c:v>46160</c:v>
                </c:pt>
                <c:pt idx="43">
                  <c:v>46157</c:v>
                </c:pt>
                <c:pt idx="44">
                  <c:v>46156</c:v>
                </c:pt>
                <c:pt idx="45">
                  <c:v>46155</c:v>
                </c:pt>
                <c:pt idx="46">
                  <c:v>46154</c:v>
                </c:pt>
                <c:pt idx="47">
                  <c:v>46153</c:v>
                </c:pt>
                <c:pt idx="48">
                  <c:v>46150</c:v>
                </c:pt>
                <c:pt idx="49">
                  <c:v>46149</c:v>
                </c:pt>
                <c:pt idx="50">
                  <c:v>46148</c:v>
                </c:pt>
                <c:pt idx="51">
                  <c:v>46147</c:v>
                </c:pt>
                <c:pt idx="52">
                  <c:v>46146</c:v>
                </c:pt>
                <c:pt idx="53">
                  <c:v>46143</c:v>
                </c:pt>
                <c:pt idx="54">
                  <c:v>46142</c:v>
                </c:pt>
                <c:pt idx="55">
                  <c:v>46141</c:v>
                </c:pt>
                <c:pt idx="56">
                  <c:v>46140</c:v>
                </c:pt>
                <c:pt idx="57">
                  <c:v>46139</c:v>
                </c:pt>
                <c:pt idx="58">
                  <c:v>46136</c:v>
                </c:pt>
                <c:pt idx="59">
                  <c:v>46135</c:v>
                </c:pt>
                <c:pt idx="60">
                  <c:v>46134</c:v>
                </c:pt>
                <c:pt idx="61">
                  <c:v>46133</c:v>
                </c:pt>
                <c:pt idx="62">
                  <c:v>46132</c:v>
                </c:pt>
                <c:pt idx="63">
                  <c:v>46129</c:v>
                </c:pt>
                <c:pt idx="64">
                  <c:v>46128</c:v>
                </c:pt>
                <c:pt idx="65">
                  <c:v>46127</c:v>
                </c:pt>
                <c:pt idx="66">
                  <c:v>46126</c:v>
                </c:pt>
                <c:pt idx="67">
                  <c:v>46125</c:v>
                </c:pt>
                <c:pt idx="68">
                  <c:v>46122</c:v>
                </c:pt>
                <c:pt idx="69">
                  <c:v>46121</c:v>
                </c:pt>
                <c:pt idx="70">
                  <c:v>46120</c:v>
                </c:pt>
                <c:pt idx="71">
                  <c:v>46119</c:v>
                </c:pt>
                <c:pt idx="72">
                  <c:v>46118</c:v>
                </c:pt>
                <c:pt idx="73">
                  <c:v>46115</c:v>
                </c:pt>
                <c:pt idx="74">
                  <c:v>46114</c:v>
                </c:pt>
                <c:pt idx="75">
                  <c:v>46113</c:v>
                </c:pt>
                <c:pt idx="76">
                  <c:v>46112</c:v>
                </c:pt>
                <c:pt idx="77">
                  <c:v>46111</c:v>
                </c:pt>
                <c:pt idx="78">
                  <c:v>46108</c:v>
                </c:pt>
                <c:pt idx="79">
                  <c:v>46107</c:v>
                </c:pt>
                <c:pt idx="80">
                  <c:v>46106</c:v>
                </c:pt>
                <c:pt idx="81">
                  <c:v>46105</c:v>
                </c:pt>
                <c:pt idx="82">
                  <c:v>46104</c:v>
                </c:pt>
                <c:pt idx="83">
                  <c:v>46101</c:v>
                </c:pt>
                <c:pt idx="84">
                  <c:v>46100</c:v>
                </c:pt>
                <c:pt idx="85">
                  <c:v>46099</c:v>
                </c:pt>
                <c:pt idx="86">
                  <c:v>46098</c:v>
                </c:pt>
                <c:pt idx="87">
                  <c:v>46097</c:v>
                </c:pt>
                <c:pt idx="88">
                  <c:v>46094</c:v>
                </c:pt>
                <c:pt idx="89">
                  <c:v>46093</c:v>
                </c:pt>
                <c:pt idx="90">
                  <c:v>46092</c:v>
                </c:pt>
                <c:pt idx="91">
                  <c:v>46091</c:v>
                </c:pt>
                <c:pt idx="92">
                  <c:v>46090</c:v>
                </c:pt>
                <c:pt idx="93">
                  <c:v>46087</c:v>
                </c:pt>
                <c:pt idx="94">
                  <c:v>46086</c:v>
                </c:pt>
                <c:pt idx="95">
                  <c:v>46085</c:v>
                </c:pt>
                <c:pt idx="96">
                  <c:v>46084</c:v>
                </c:pt>
                <c:pt idx="97">
                  <c:v>46083</c:v>
                </c:pt>
                <c:pt idx="98">
                  <c:v>46080</c:v>
                </c:pt>
                <c:pt idx="99">
                  <c:v>46079</c:v>
                </c:pt>
                <c:pt idx="100">
                  <c:v>46078</c:v>
                </c:pt>
                <c:pt idx="101">
                  <c:v>46077</c:v>
                </c:pt>
                <c:pt idx="102">
                  <c:v>46076</c:v>
                </c:pt>
                <c:pt idx="103">
                  <c:v>46073</c:v>
                </c:pt>
                <c:pt idx="104">
                  <c:v>46072</c:v>
                </c:pt>
                <c:pt idx="105">
                  <c:v>46071</c:v>
                </c:pt>
                <c:pt idx="106">
                  <c:v>46070</c:v>
                </c:pt>
                <c:pt idx="107">
                  <c:v>46069</c:v>
                </c:pt>
                <c:pt idx="108">
                  <c:v>46066</c:v>
                </c:pt>
                <c:pt idx="109">
                  <c:v>46065</c:v>
                </c:pt>
                <c:pt idx="110">
                  <c:v>46064</c:v>
                </c:pt>
                <c:pt idx="111">
                  <c:v>46063</c:v>
                </c:pt>
                <c:pt idx="112">
                  <c:v>46062</c:v>
                </c:pt>
                <c:pt idx="113">
                  <c:v>46059</c:v>
                </c:pt>
                <c:pt idx="114">
                  <c:v>46058</c:v>
                </c:pt>
                <c:pt idx="115">
                  <c:v>46057</c:v>
                </c:pt>
                <c:pt idx="116">
                  <c:v>46056</c:v>
                </c:pt>
                <c:pt idx="117">
                  <c:v>46055</c:v>
                </c:pt>
              </c:numCache>
            </c:numRef>
          </c:cat>
          <c:val>
            <c:numRef>
              <c:f>DATA!$Z$2:$Z$119</c:f>
              <c:numCache>
                <c:formatCode>_(* #,##0.00_);_(* \(#,##0.00\);_(* "-"??_);_(@_)</c:formatCode>
                <c:ptCount val="118"/>
                <c:pt idx="1">
                  <c:v>4062.75</c:v>
                </c:pt>
                <c:pt idx="2">
                  <c:v>4069.7</c:v>
                </c:pt>
                <c:pt idx="3">
                  <c:v>4005.7</c:v>
                </c:pt>
                <c:pt idx="4">
                  <c:v>4113.7</c:v>
                </c:pt>
                <c:pt idx="5">
                  <c:v>4140.8</c:v>
                </c:pt>
                <c:pt idx="6">
                  <c:v>4082.4</c:v>
                </c:pt>
                <c:pt idx="7">
                  <c:v>4157.3999999999996</c:v>
                </c:pt>
                <c:pt idx="8">
                  <c:v>4167.5</c:v>
                </c:pt>
                <c:pt idx="9">
                  <c:v>4187.3</c:v>
                </c:pt>
                <c:pt idx="10">
                  <c:v>4125.7</c:v>
                </c:pt>
                <c:pt idx="11">
                  <c:v>4082.4</c:v>
                </c:pt>
                <c:pt idx="12">
                  <c:v>4038.5</c:v>
                </c:pt>
                <c:pt idx="13">
                  <c:v>4038.9</c:v>
                </c:pt>
                <c:pt idx="14">
                  <c:v>4096.3</c:v>
                </c:pt>
                <c:pt idx="15">
                  <c:v>4047.6</c:v>
                </c:pt>
                <c:pt idx="16">
                  <c:v>4008.8</c:v>
                </c:pt>
                <c:pt idx="17">
                  <c:v>4149.3999999999996</c:v>
                </c:pt>
                <c:pt idx="18">
                  <c:v>4202.7</c:v>
                </c:pt>
                <c:pt idx="19">
                  <c:v>4172.8999999999996</c:v>
                </c:pt>
                <c:pt idx="20">
                  <c:v>4245.8999999999996</c:v>
                </c:pt>
                <c:pt idx="21">
                  <c:v>4381.42</c:v>
                </c:pt>
                <c:pt idx="22">
                  <c:v>4364</c:v>
                </c:pt>
                <c:pt idx="23">
                  <c:v>4337.01</c:v>
                </c:pt>
                <c:pt idx="24">
                  <c:v>4114</c:v>
                </c:pt>
                <c:pt idx="25">
                  <c:v>4148.12</c:v>
                </c:pt>
                <c:pt idx="26">
                  <c:v>4244.97</c:v>
                </c:pt>
                <c:pt idx="27">
                  <c:v>4363.3999999999996</c:v>
                </c:pt>
                <c:pt idx="28">
                  <c:v>4365.3</c:v>
                </c:pt>
                <c:pt idx="29">
                  <c:v>4505</c:v>
                </c:pt>
                <c:pt idx="30">
                  <c:v>4466.8999999999996</c:v>
                </c:pt>
                <c:pt idx="31">
                  <c:v>4519.8999999999996</c:v>
                </c:pt>
                <c:pt idx="32">
                  <c:v>4506.3</c:v>
                </c:pt>
                <c:pt idx="33">
                  <c:v>4593</c:v>
                </c:pt>
                <c:pt idx="34">
                  <c:v>4532.3999999999996</c:v>
                </c:pt>
                <c:pt idx="35">
                  <c:v>4464.1000000000004</c:v>
                </c:pt>
                <c:pt idx="36">
                  <c:v>4517.8999999999996</c:v>
                </c:pt>
                <c:pt idx="37">
                  <c:v>4556.3999999999996</c:v>
                </c:pt>
                <c:pt idx="38">
                  <c:v>4556.3999999999996</c:v>
                </c:pt>
                <c:pt idx="39">
                  <c:v>4576.6000000000004</c:v>
                </c:pt>
                <c:pt idx="40">
                  <c:v>4569.1000000000004</c:v>
                </c:pt>
                <c:pt idx="41">
                  <c:v>4544.5</c:v>
                </c:pt>
                <c:pt idx="42">
                  <c:v>4591.8</c:v>
                </c:pt>
                <c:pt idx="43">
                  <c:v>4561.8999999999996</c:v>
                </c:pt>
                <c:pt idx="44">
                  <c:v>4685.3</c:v>
                </c:pt>
                <c:pt idx="45">
                  <c:v>4706.7</c:v>
                </c:pt>
                <c:pt idx="46">
                  <c:v>4686.7</c:v>
                </c:pt>
                <c:pt idx="47">
                  <c:v>4728.7</c:v>
                </c:pt>
                <c:pt idx="48">
                  <c:v>4730.7</c:v>
                </c:pt>
                <c:pt idx="49">
                  <c:v>4710.8999999999996</c:v>
                </c:pt>
                <c:pt idx="50">
                  <c:v>4694.3</c:v>
                </c:pt>
                <c:pt idx="51">
                  <c:v>4568.5</c:v>
                </c:pt>
                <c:pt idx="52">
                  <c:v>4533.3</c:v>
                </c:pt>
                <c:pt idx="53">
                  <c:v>4644.5</c:v>
                </c:pt>
                <c:pt idx="54">
                  <c:v>4629.6000000000004</c:v>
                </c:pt>
                <c:pt idx="55">
                  <c:v>4561.5</c:v>
                </c:pt>
                <c:pt idx="56">
                  <c:v>4592</c:v>
                </c:pt>
                <c:pt idx="57">
                  <c:v>4676.8999999999996</c:v>
                </c:pt>
                <c:pt idx="58">
                  <c:v>4740.8999999999996</c:v>
                </c:pt>
                <c:pt idx="59">
                  <c:v>4724</c:v>
                </c:pt>
                <c:pt idx="60">
                  <c:v>4753</c:v>
                </c:pt>
                <c:pt idx="61">
                  <c:v>4719.6000000000004</c:v>
                </c:pt>
                <c:pt idx="62">
                  <c:v>4828.8</c:v>
                </c:pt>
                <c:pt idx="63">
                  <c:v>4879.6000000000004</c:v>
                </c:pt>
                <c:pt idx="64">
                  <c:v>4808.3</c:v>
                </c:pt>
                <c:pt idx="65">
                  <c:v>4823.6000000000004</c:v>
                </c:pt>
                <c:pt idx="66">
                  <c:v>4850.1000000000004</c:v>
                </c:pt>
                <c:pt idx="67">
                  <c:v>4767.3999999999996</c:v>
                </c:pt>
                <c:pt idx="68">
                  <c:v>4787.3999999999996</c:v>
                </c:pt>
                <c:pt idx="69">
                  <c:v>4818</c:v>
                </c:pt>
                <c:pt idx="70">
                  <c:v>4777.2</c:v>
                </c:pt>
                <c:pt idx="71">
                  <c:v>4684.7</c:v>
                </c:pt>
                <c:pt idx="72">
                  <c:v>4684.7</c:v>
                </c:pt>
                <c:pt idx="73">
                  <c:v>4679.7</c:v>
                </c:pt>
                <c:pt idx="74">
                  <c:v>4679.7</c:v>
                </c:pt>
                <c:pt idx="75">
                  <c:v>4813.1000000000004</c:v>
                </c:pt>
                <c:pt idx="76">
                  <c:v>4678.6000000000004</c:v>
                </c:pt>
                <c:pt idx="77">
                  <c:v>4557.5</c:v>
                </c:pt>
                <c:pt idx="78">
                  <c:v>4508.6000000000004</c:v>
                </c:pt>
                <c:pt idx="79">
                  <c:v>4392.3</c:v>
                </c:pt>
                <c:pt idx="80">
                  <c:v>4568.6000000000004</c:v>
                </c:pt>
                <c:pt idx="81">
                  <c:v>4418</c:v>
                </c:pt>
                <c:pt idx="82">
                  <c:v>4423.6000000000004</c:v>
                </c:pt>
                <c:pt idx="83">
                  <c:v>4609.6000000000004</c:v>
                </c:pt>
                <c:pt idx="84">
                  <c:v>4640.5</c:v>
                </c:pt>
                <c:pt idx="85">
                  <c:v>4932.8999999999996</c:v>
                </c:pt>
                <c:pt idx="86">
                  <c:v>5045.6000000000004</c:v>
                </c:pt>
                <c:pt idx="87">
                  <c:v>5039.3999999999996</c:v>
                </c:pt>
                <c:pt idx="88">
                  <c:v>5061.7</c:v>
                </c:pt>
                <c:pt idx="89">
                  <c:v>5125.8</c:v>
                </c:pt>
                <c:pt idx="90">
                  <c:v>5179.1000000000004</c:v>
                </c:pt>
                <c:pt idx="91">
                  <c:v>5242.1000000000004</c:v>
                </c:pt>
                <c:pt idx="92">
                  <c:v>5103.7</c:v>
                </c:pt>
                <c:pt idx="93">
                  <c:v>5158.7</c:v>
                </c:pt>
                <c:pt idx="94">
                  <c:v>5078.7</c:v>
                </c:pt>
                <c:pt idx="95">
                  <c:v>5134.7</c:v>
                </c:pt>
                <c:pt idx="96">
                  <c:v>5123.7</c:v>
                </c:pt>
                <c:pt idx="97">
                  <c:v>5311.6</c:v>
                </c:pt>
                <c:pt idx="98">
                  <c:v>5267.2</c:v>
                </c:pt>
                <c:pt idx="99">
                  <c:v>5213.5</c:v>
                </c:pt>
                <c:pt idx="100">
                  <c:v>5226.2</c:v>
                </c:pt>
                <c:pt idx="101">
                  <c:v>5176.3</c:v>
                </c:pt>
                <c:pt idx="102">
                  <c:v>5225.6000000000004</c:v>
                </c:pt>
                <c:pt idx="103">
                  <c:v>5080.8999999999996</c:v>
                </c:pt>
                <c:pt idx="104">
                  <c:v>4997.3999999999996</c:v>
                </c:pt>
                <c:pt idx="105">
                  <c:v>5009.5</c:v>
                </c:pt>
                <c:pt idx="106">
                  <c:v>4905.8999999999996</c:v>
                </c:pt>
                <c:pt idx="107">
                  <c:v>5010.1099999999997</c:v>
                </c:pt>
                <c:pt idx="108">
                  <c:v>5046.3</c:v>
                </c:pt>
                <c:pt idx="109">
                  <c:v>4948.3999999999996</c:v>
                </c:pt>
                <c:pt idx="110">
                  <c:v>5098.5</c:v>
                </c:pt>
                <c:pt idx="111">
                  <c:v>5031</c:v>
                </c:pt>
                <c:pt idx="112">
                  <c:v>5079.3999999999996</c:v>
                </c:pt>
                <c:pt idx="113">
                  <c:v>4979.8</c:v>
                </c:pt>
                <c:pt idx="114">
                  <c:v>4889.5</c:v>
                </c:pt>
                <c:pt idx="115">
                  <c:v>4950.8</c:v>
                </c:pt>
                <c:pt idx="116">
                  <c:v>4935</c:v>
                </c:pt>
                <c:pt idx="117">
                  <c:v>4652.6000000000004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D63-44CA-BAE2-8BAC7C656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347519"/>
        <c:axId val="1574350015"/>
      </c:lineChart>
      <c:dateAx>
        <c:axId val="1574347519"/>
        <c:scaling>
          <c:orientation val="minMax"/>
          <c:max val="46219"/>
          <c:min val="46069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574350015"/>
        <c:crosses val="autoZero"/>
        <c:auto val="1"/>
        <c:lblOffset val="100"/>
        <c:baseTimeUnit val="days"/>
      </c:dateAx>
      <c:valAx>
        <c:axId val="1574350015"/>
        <c:scaling>
          <c:orientation val="minMax"/>
          <c:min val="2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$/0z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57434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DATA!$AA$1</c:f>
              <c:strCache>
                <c:ptCount val="1"/>
                <c:pt idx="0">
                  <c:v> BRENT CRUDE OIL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DATA!$A$2:$A$119</c:f>
              <c:numCache>
                <c:formatCode>m/d/yyyy</c:formatCode>
                <c:ptCount val="118"/>
                <c:pt idx="1">
                  <c:v>46218</c:v>
                </c:pt>
                <c:pt idx="2">
                  <c:v>46217</c:v>
                </c:pt>
                <c:pt idx="3">
                  <c:v>46216</c:v>
                </c:pt>
                <c:pt idx="4">
                  <c:v>46213</c:v>
                </c:pt>
                <c:pt idx="5">
                  <c:v>46212</c:v>
                </c:pt>
                <c:pt idx="6">
                  <c:v>46211</c:v>
                </c:pt>
                <c:pt idx="7">
                  <c:v>46210</c:v>
                </c:pt>
                <c:pt idx="8">
                  <c:v>46209</c:v>
                </c:pt>
                <c:pt idx="9">
                  <c:v>46206</c:v>
                </c:pt>
                <c:pt idx="10">
                  <c:v>46205</c:v>
                </c:pt>
                <c:pt idx="11">
                  <c:v>46204</c:v>
                </c:pt>
                <c:pt idx="12">
                  <c:v>46203</c:v>
                </c:pt>
                <c:pt idx="13">
                  <c:v>46202</c:v>
                </c:pt>
                <c:pt idx="14">
                  <c:v>46199</c:v>
                </c:pt>
                <c:pt idx="15">
                  <c:v>46198</c:v>
                </c:pt>
                <c:pt idx="16">
                  <c:v>46197</c:v>
                </c:pt>
                <c:pt idx="17">
                  <c:v>46196</c:v>
                </c:pt>
                <c:pt idx="18">
                  <c:v>46195</c:v>
                </c:pt>
                <c:pt idx="19">
                  <c:v>46192</c:v>
                </c:pt>
                <c:pt idx="20">
                  <c:v>46191</c:v>
                </c:pt>
                <c:pt idx="21">
                  <c:v>46190</c:v>
                </c:pt>
                <c:pt idx="22">
                  <c:v>46189</c:v>
                </c:pt>
                <c:pt idx="23">
                  <c:v>46188</c:v>
                </c:pt>
                <c:pt idx="24">
                  <c:v>46184</c:v>
                </c:pt>
                <c:pt idx="25">
                  <c:v>46183</c:v>
                </c:pt>
                <c:pt idx="26">
                  <c:v>46182</c:v>
                </c:pt>
                <c:pt idx="27">
                  <c:v>46181</c:v>
                </c:pt>
                <c:pt idx="28">
                  <c:v>46178</c:v>
                </c:pt>
                <c:pt idx="29">
                  <c:v>46177</c:v>
                </c:pt>
                <c:pt idx="30">
                  <c:v>46176</c:v>
                </c:pt>
                <c:pt idx="31">
                  <c:v>46175</c:v>
                </c:pt>
                <c:pt idx="32">
                  <c:v>46174</c:v>
                </c:pt>
                <c:pt idx="33">
                  <c:v>46171</c:v>
                </c:pt>
                <c:pt idx="34">
                  <c:v>46170</c:v>
                </c:pt>
                <c:pt idx="35">
                  <c:v>46169</c:v>
                </c:pt>
                <c:pt idx="36">
                  <c:v>46168</c:v>
                </c:pt>
                <c:pt idx="37">
                  <c:v>46167</c:v>
                </c:pt>
                <c:pt idx="38">
                  <c:v>46164</c:v>
                </c:pt>
                <c:pt idx="39">
                  <c:v>46163</c:v>
                </c:pt>
                <c:pt idx="40">
                  <c:v>46162</c:v>
                </c:pt>
                <c:pt idx="41">
                  <c:v>46161</c:v>
                </c:pt>
                <c:pt idx="42">
                  <c:v>46160</c:v>
                </c:pt>
                <c:pt idx="43">
                  <c:v>46157</c:v>
                </c:pt>
                <c:pt idx="44">
                  <c:v>46156</c:v>
                </c:pt>
                <c:pt idx="45">
                  <c:v>46155</c:v>
                </c:pt>
                <c:pt idx="46">
                  <c:v>46154</c:v>
                </c:pt>
                <c:pt idx="47">
                  <c:v>46153</c:v>
                </c:pt>
                <c:pt idx="48">
                  <c:v>46150</c:v>
                </c:pt>
                <c:pt idx="49">
                  <c:v>46149</c:v>
                </c:pt>
                <c:pt idx="50">
                  <c:v>46148</c:v>
                </c:pt>
                <c:pt idx="51">
                  <c:v>46147</c:v>
                </c:pt>
                <c:pt idx="52">
                  <c:v>46146</c:v>
                </c:pt>
                <c:pt idx="53">
                  <c:v>46143</c:v>
                </c:pt>
                <c:pt idx="54">
                  <c:v>46142</c:v>
                </c:pt>
                <c:pt idx="55">
                  <c:v>46141</c:v>
                </c:pt>
                <c:pt idx="56">
                  <c:v>46140</c:v>
                </c:pt>
                <c:pt idx="57">
                  <c:v>46139</c:v>
                </c:pt>
                <c:pt idx="58">
                  <c:v>46136</c:v>
                </c:pt>
                <c:pt idx="59">
                  <c:v>46135</c:v>
                </c:pt>
                <c:pt idx="60">
                  <c:v>46134</c:v>
                </c:pt>
                <c:pt idx="61">
                  <c:v>46133</c:v>
                </c:pt>
                <c:pt idx="62">
                  <c:v>46132</c:v>
                </c:pt>
                <c:pt idx="63">
                  <c:v>46129</c:v>
                </c:pt>
                <c:pt idx="64">
                  <c:v>46128</c:v>
                </c:pt>
                <c:pt idx="65">
                  <c:v>46127</c:v>
                </c:pt>
                <c:pt idx="66">
                  <c:v>46126</c:v>
                </c:pt>
                <c:pt idx="67">
                  <c:v>46125</c:v>
                </c:pt>
                <c:pt idx="68">
                  <c:v>46122</c:v>
                </c:pt>
                <c:pt idx="69">
                  <c:v>46121</c:v>
                </c:pt>
                <c:pt idx="70">
                  <c:v>46120</c:v>
                </c:pt>
                <c:pt idx="71">
                  <c:v>46119</c:v>
                </c:pt>
                <c:pt idx="72">
                  <c:v>46118</c:v>
                </c:pt>
                <c:pt idx="73">
                  <c:v>46115</c:v>
                </c:pt>
                <c:pt idx="74">
                  <c:v>46114</c:v>
                </c:pt>
                <c:pt idx="75">
                  <c:v>46113</c:v>
                </c:pt>
                <c:pt idx="76">
                  <c:v>46112</c:v>
                </c:pt>
                <c:pt idx="77">
                  <c:v>46111</c:v>
                </c:pt>
                <c:pt idx="78">
                  <c:v>46108</c:v>
                </c:pt>
                <c:pt idx="79">
                  <c:v>46107</c:v>
                </c:pt>
                <c:pt idx="80">
                  <c:v>46106</c:v>
                </c:pt>
                <c:pt idx="81">
                  <c:v>46105</c:v>
                </c:pt>
                <c:pt idx="82">
                  <c:v>46104</c:v>
                </c:pt>
                <c:pt idx="83">
                  <c:v>46101</c:v>
                </c:pt>
                <c:pt idx="84">
                  <c:v>46100</c:v>
                </c:pt>
                <c:pt idx="85">
                  <c:v>46099</c:v>
                </c:pt>
                <c:pt idx="86">
                  <c:v>46098</c:v>
                </c:pt>
                <c:pt idx="87">
                  <c:v>46097</c:v>
                </c:pt>
                <c:pt idx="88">
                  <c:v>46094</c:v>
                </c:pt>
                <c:pt idx="89">
                  <c:v>46093</c:v>
                </c:pt>
                <c:pt idx="90">
                  <c:v>46092</c:v>
                </c:pt>
                <c:pt idx="91">
                  <c:v>46091</c:v>
                </c:pt>
                <c:pt idx="92">
                  <c:v>46090</c:v>
                </c:pt>
                <c:pt idx="93">
                  <c:v>46087</c:v>
                </c:pt>
                <c:pt idx="94">
                  <c:v>46086</c:v>
                </c:pt>
                <c:pt idx="95">
                  <c:v>46085</c:v>
                </c:pt>
                <c:pt idx="96">
                  <c:v>46084</c:v>
                </c:pt>
                <c:pt idx="97">
                  <c:v>46083</c:v>
                </c:pt>
                <c:pt idx="98">
                  <c:v>46080</c:v>
                </c:pt>
                <c:pt idx="99">
                  <c:v>46079</c:v>
                </c:pt>
                <c:pt idx="100">
                  <c:v>46078</c:v>
                </c:pt>
                <c:pt idx="101">
                  <c:v>46077</c:v>
                </c:pt>
                <c:pt idx="102">
                  <c:v>46076</c:v>
                </c:pt>
                <c:pt idx="103">
                  <c:v>46073</c:v>
                </c:pt>
                <c:pt idx="104">
                  <c:v>46072</c:v>
                </c:pt>
                <c:pt idx="105">
                  <c:v>46071</c:v>
                </c:pt>
                <c:pt idx="106">
                  <c:v>46070</c:v>
                </c:pt>
                <c:pt idx="107">
                  <c:v>46069</c:v>
                </c:pt>
                <c:pt idx="108">
                  <c:v>46066</c:v>
                </c:pt>
                <c:pt idx="109">
                  <c:v>46065</c:v>
                </c:pt>
                <c:pt idx="110">
                  <c:v>46064</c:v>
                </c:pt>
                <c:pt idx="111">
                  <c:v>46063</c:v>
                </c:pt>
                <c:pt idx="112">
                  <c:v>46062</c:v>
                </c:pt>
                <c:pt idx="113">
                  <c:v>46059</c:v>
                </c:pt>
                <c:pt idx="114">
                  <c:v>46058</c:v>
                </c:pt>
                <c:pt idx="115">
                  <c:v>46057</c:v>
                </c:pt>
                <c:pt idx="116">
                  <c:v>46056</c:v>
                </c:pt>
                <c:pt idx="117">
                  <c:v>46055</c:v>
                </c:pt>
              </c:numCache>
            </c:numRef>
          </c:cat>
          <c:val>
            <c:numRef>
              <c:f>DATA!$AA$2:$AA$119</c:f>
              <c:numCache>
                <c:formatCode>_(* #,##0.00_);_(* \(#,##0.00\);_(* "-"??_);_(@_)</c:formatCode>
                <c:ptCount val="118"/>
                <c:pt idx="1">
                  <c:v>85.81</c:v>
                </c:pt>
                <c:pt idx="2">
                  <c:v>84.73</c:v>
                </c:pt>
                <c:pt idx="3">
                  <c:v>83.3</c:v>
                </c:pt>
                <c:pt idx="4">
                  <c:v>76.010000000000005</c:v>
                </c:pt>
                <c:pt idx="5">
                  <c:v>76.3</c:v>
                </c:pt>
                <c:pt idx="6">
                  <c:v>78.02</c:v>
                </c:pt>
                <c:pt idx="7">
                  <c:v>74.16</c:v>
                </c:pt>
                <c:pt idx="8">
                  <c:v>71.989999999999995</c:v>
                </c:pt>
                <c:pt idx="9">
                  <c:v>72.12</c:v>
                </c:pt>
                <c:pt idx="10">
                  <c:v>71.8</c:v>
                </c:pt>
                <c:pt idx="11">
                  <c:v>71.569999999999993</c:v>
                </c:pt>
                <c:pt idx="12">
                  <c:v>72.92</c:v>
                </c:pt>
                <c:pt idx="13">
                  <c:v>73.150000000000006</c:v>
                </c:pt>
                <c:pt idx="14">
                  <c:v>71.989999999999995</c:v>
                </c:pt>
                <c:pt idx="15">
                  <c:v>75.260000000000005</c:v>
                </c:pt>
                <c:pt idx="16">
                  <c:v>73.739999999999995</c:v>
                </c:pt>
                <c:pt idx="17">
                  <c:v>76.8</c:v>
                </c:pt>
                <c:pt idx="18">
                  <c:v>77.52</c:v>
                </c:pt>
                <c:pt idx="19">
                  <c:v>80.05</c:v>
                </c:pt>
                <c:pt idx="20">
                  <c:v>79.510000000000005</c:v>
                </c:pt>
                <c:pt idx="21">
                  <c:v>79.47</c:v>
                </c:pt>
                <c:pt idx="22">
                  <c:v>78.98</c:v>
                </c:pt>
                <c:pt idx="23">
                  <c:v>83.17</c:v>
                </c:pt>
                <c:pt idx="24">
                  <c:v>90.38</c:v>
                </c:pt>
                <c:pt idx="25">
                  <c:v>92.5</c:v>
                </c:pt>
                <c:pt idx="26">
                  <c:v>91.45</c:v>
                </c:pt>
                <c:pt idx="27">
                  <c:v>94.25</c:v>
                </c:pt>
                <c:pt idx="28">
                  <c:v>93.09</c:v>
                </c:pt>
                <c:pt idx="29">
                  <c:v>95.03</c:v>
                </c:pt>
                <c:pt idx="30">
                  <c:v>97.81</c:v>
                </c:pt>
                <c:pt idx="31">
                  <c:v>96</c:v>
                </c:pt>
                <c:pt idx="32">
                  <c:v>94.98</c:v>
                </c:pt>
                <c:pt idx="33">
                  <c:v>92.05</c:v>
                </c:pt>
                <c:pt idx="34">
                  <c:v>93.71</c:v>
                </c:pt>
                <c:pt idx="35">
                  <c:v>94.29</c:v>
                </c:pt>
                <c:pt idx="36">
                  <c:v>99.58</c:v>
                </c:pt>
                <c:pt idx="37">
                  <c:v>96.14</c:v>
                </c:pt>
                <c:pt idx="38">
                  <c:v>100.21</c:v>
                </c:pt>
                <c:pt idx="39">
                  <c:v>99.5</c:v>
                </c:pt>
                <c:pt idx="40">
                  <c:v>101.04</c:v>
                </c:pt>
                <c:pt idx="41">
                  <c:v>106.71</c:v>
                </c:pt>
                <c:pt idx="42">
                  <c:v>107.48</c:v>
                </c:pt>
                <c:pt idx="43">
                  <c:v>109.26</c:v>
                </c:pt>
                <c:pt idx="44">
                  <c:v>105.72</c:v>
                </c:pt>
                <c:pt idx="45">
                  <c:v>105.63</c:v>
                </c:pt>
                <c:pt idx="46">
                  <c:v>107.77</c:v>
                </c:pt>
                <c:pt idx="47">
                  <c:v>104.21</c:v>
                </c:pt>
                <c:pt idx="48">
                  <c:v>101.29</c:v>
                </c:pt>
                <c:pt idx="49">
                  <c:v>100.06</c:v>
                </c:pt>
                <c:pt idx="50">
                  <c:v>101.27</c:v>
                </c:pt>
                <c:pt idx="51">
                  <c:v>109.87</c:v>
                </c:pt>
                <c:pt idx="52">
                  <c:v>114.44</c:v>
                </c:pt>
                <c:pt idx="53">
                  <c:v>108.17</c:v>
                </c:pt>
                <c:pt idx="54">
                  <c:v>114.01</c:v>
                </c:pt>
                <c:pt idx="55">
                  <c:v>118.03</c:v>
                </c:pt>
                <c:pt idx="56">
                  <c:v>111.26</c:v>
                </c:pt>
                <c:pt idx="57">
                  <c:v>108.23</c:v>
                </c:pt>
                <c:pt idx="58">
                  <c:v>105.33</c:v>
                </c:pt>
                <c:pt idx="59">
                  <c:v>99.35</c:v>
                </c:pt>
                <c:pt idx="60">
                  <c:v>96.18</c:v>
                </c:pt>
                <c:pt idx="61">
                  <c:v>93.24</c:v>
                </c:pt>
                <c:pt idx="62">
                  <c:v>90.43</c:v>
                </c:pt>
                <c:pt idx="63">
                  <c:v>90.38</c:v>
                </c:pt>
                <c:pt idx="64">
                  <c:v>99.39</c:v>
                </c:pt>
                <c:pt idx="65">
                  <c:v>94.93</c:v>
                </c:pt>
                <c:pt idx="66">
                  <c:v>94.79</c:v>
                </c:pt>
                <c:pt idx="67">
                  <c:v>99.36</c:v>
                </c:pt>
                <c:pt idx="68">
                  <c:v>95.2</c:v>
                </c:pt>
                <c:pt idx="69">
                  <c:v>95.92</c:v>
                </c:pt>
                <c:pt idx="70">
                  <c:v>94.75</c:v>
                </c:pt>
                <c:pt idx="71">
                  <c:v>109.27</c:v>
                </c:pt>
                <c:pt idx="72">
                  <c:v>109.77</c:v>
                </c:pt>
                <c:pt idx="73">
                  <c:v>109.03</c:v>
                </c:pt>
                <c:pt idx="74">
                  <c:v>109.03</c:v>
                </c:pt>
                <c:pt idx="75">
                  <c:v>101.16</c:v>
                </c:pt>
                <c:pt idx="76">
                  <c:v>118.35</c:v>
                </c:pt>
                <c:pt idx="77">
                  <c:v>112.78</c:v>
                </c:pt>
                <c:pt idx="78">
                  <c:v>105.32</c:v>
                </c:pt>
                <c:pt idx="79">
                  <c:v>101.89</c:v>
                </c:pt>
                <c:pt idx="80">
                  <c:v>97.26</c:v>
                </c:pt>
                <c:pt idx="81">
                  <c:v>100.23</c:v>
                </c:pt>
                <c:pt idx="82">
                  <c:v>95.92</c:v>
                </c:pt>
                <c:pt idx="83">
                  <c:v>106.41</c:v>
                </c:pt>
                <c:pt idx="84">
                  <c:v>103.78</c:v>
                </c:pt>
                <c:pt idx="85">
                  <c:v>102.92</c:v>
                </c:pt>
                <c:pt idx="86">
                  <c:v>99.39</c:v>
                </c:pt>
                <c:pt idx="87">
                  <c:v>96.04</c:v>
                </c:pt>
                <c:pt idx="88">
                  <c:v>103.14</c:v>
                </c:pt>
                <c:pt idx="89">
                  <c:v>100.46</c:v>
                </c:pt>
                <c:pt idx="90">
                  <c:v>91.98</c:v>
                </c:pt>
                <c:pt idx="91">
                  <c:v>87.8</c:v>
                </c:pt>
                <c:pt idx="92">
                  <c:v>98.96</c:v>
                </c:pt>
                <c:pt idx="93">
                  <c:v>93.04</c:v>
                </c:pt>
                <c:pt idx="94">
                  <c:v>85.41</c:v>
                </c:pt>
                <c:pt idx="95">
                  <c:v>81.400000000000006</c:v>
                </c:pt>
                <c:pt idx="96">
                  <c:v>81.400000000000006</c:v>
                </c:pt>
                <c:pt idx="97">
                  <c:v>77.739999999999995</c:v>
                </c:pt>
                <c:pt idx="98">
                  <c:v>72.87</c:v>
                </c:pt>
                <c:pt idx="99">
                  <c:v>70.84</c:v>
                </c:pt>
                <c:pt idx="100">
                  <c:v>70.69</c:v>
                </c:pt>
                <c:pt idx="101">
                  <c:v>70.58</c:v>
                </c:pt>
                <c:pt idx="102">
                  <c:v>71.11</c:v>
                </c:pt>
                <c:pt idx="103">
                  <c:v>71.760000000000005</c:v>
                </c:pt>
                <c:pt idx="104">
                  <c:v>71.66</c:v>
                </c:pt>
                <c:pt idx="105">
                  <c:v>70.349999999999994</c:v>
                </c:pt>
                <c:pt idx="106">
                  <c:v>67.42</c:v>
                </c:pt>
                <c:pt idx="107">
                  <c:v>68.650000000000006</c:v>
                </c:pt>
                <c:pt idx="108">
                  <c:v>67.75</c:v>
                </c:pt>
                <c:pt idx="109">
                  <c:v>67.52</c:v>
                </c:pt>
                <c:pt idx="110">
                  <c:v>69.400000000000006</c:v>
                </c:pt>
                <c:pt idx="111">
                  <c:v>68.8</c:v>
                </c:pt>
                <c:pt idx="112">
                  <c:v>69.040000000000006</c:v>
                </c:pt>
                <c:pt idx="113">
                  <c:v>68.05</c:v>
                </c:pt>
                <c:pt idx="114">
                  <c:v>67.55</c:v>
                </c:pt>
                <c:pt idx="115">
                  <c:v>69.459999999999994</c:v>
                </c:pt>
                <c:pt idx="116">
                  <c:v>67.33</c:v>
                </c:pt>
                <c:pt idx="117">
                  <c:v>66.3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3C4-420A-B4BE-B803D0543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544351"/>
        <c:axId val="437538111"/>
      </c:lineChart>
      <c:dateAx>
        <c:axId val="437544351"/>
        <c:scaling>
          <c:orientation val="minMax"/>
          <c:max val="46219"/>
          <c:min val="46069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37538111"/>
        <c:crosses val="autoZero"/>
        <c:auto val="1"/>
        <c:lblOffset val="100"/>
        <c:baseTimeUnit val="days"/>
      </c:dateAx>
      <c:valAx>
        <c:axId val="4375381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$/Bbl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37544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'MACRO DATA '!$R$1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arrow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'MACRO DATA '!$A$2:$A$15</c:f>
              <c:numCache>
                <c:formatCode>mmm\-yy</c:formatCode>
                <c:ptCount val="14"/>
                <c:pt idx="1">
                  <c:v>46142</c:v>
                </c:pt>
                <c:pt idx="2">
                  <c:v>46112</c:v>
                </c:pt>
                <c:pt idx="3">
                  <c:v>46081</c:v>
                </c:pt>
                <c:pt idx="4">
                  <c:v>46052</c:v>
                </c:pt>
                <c:pt idx="5">
                  <c:v>46016</c:v>
                </c:pt>
                <c:pt idx="6">
                  <c:v>45986</c:v>
                </c:pt>
                <c:pt idx="7">
                  <c:v>45955</c:v>
                </c:pt>
                <c:pt idx="8">
                  <c:v>45925</c:v>
                </c:pt>
                <c:pt idx="9">
                  <c:v>45894</c:v>
                </c:pt>
                <c:pt idx="10">
                  <c:v>45863</c:v>
                </c:pt>
                <c:pt idx="11">
                  <c:v>45833</c:v>
                </c:pt>
                <c:pt idx="12">
                  <c:v>45805</c:v>
                </c:pt>
                <c:pt idx="13">
                  <c:v>45775</c:v>
                </c:pt>
              </c:numCache>
            </c:numRef>
          </c:cat>
          <c:val>
            <c:numRef>
              <c:f>'MACRO DATA '!$R$2:$R$15</c:f>
              <c:numCache>
                <c:formatCode>General</c:formatCode>
                <c:ptCount val="14"/>
                <c:pt idx="1">
                  <c:v>49.4</c:v>
                </c:pt>
                <c:pt idx="2">
                  <c:v>53.2</c:v>
                </c:pt>
                <c:pt idx="3">
                  <c:v>56.4</c:v>
                </c:pt>
                <c:pt idx="4">
                  <c:v>55.7</c:v>
                </c:pt>
                <c:pt idx="5">
                  <c:v>57.6</c:v>
                </c:pt>
                <c:pt idx="6">
                  <c:v>56.4</c:v>
                </c:pt>
                <c:pt idx="7">
                  <c:v>55.4</c:v>
                </c:pt>
                <c:pt idx="8">
                  <c:v>54</c:v>
                </c:pt>
                <c:pt idx="9">
                  <c:v>51.7</c:v>
                </c:pt>
                <c:pt idx="10">
                  <c:v>52.7</c:v>
                </c:pt>
                <c:pt idx="11">
                  <c:v>52.3</c:v>
                </c:pt>
                <c:pt idx="12">
                  <c:v>52.1</c:v>
                </c:pt>
                <c:pt idx="13">
                  <c:v>52.2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E96-4D46-B3D7-DC9795461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083568"/>
        <c:axId val="440079408"/>
      </c:lineChart>
      <c:dateAx>
        <c:axId val="440083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40079408"/>
        <c:crosses val="autoZero"/>
        <c:auto val="1"/>
        <c:lblOffset val="100"/>
        <c:baseTimeUnit val="months"/>
      </c:dateAx>
      <c:valAx>
        <c:axId val="44007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Ppt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4008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'Quarterly Macro Data'!$B$1</c:f>
              <c:strCache>
                <c:ptCount val="1"/>
                <c:pt idx="0">
                  <c:v>NIGERIA 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arrow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'Quarterly Macro Data'!$A$2:$A$6</c:f>
              <c:numCache>
                <c:formatCode>mmm\-yy</c:formatCode>
                <c:ptCount val="5"/>
                <c:pt idx="0">
                  <c:v>45717</c:v>
                </c:pt>
                <c:pt idx="1">
                  <c:v>45809</c:v>
                </c:pt>
                <c:pt idx="2">
                  <c:v>45901</c:v>
                </c:pt>
                <c:pt idx="3">
                  <c:v>45992</c:v>
                </c:pt>
                <c:pt idx="4">
                  <c:v>46082</c:v>
                </c:pt>
              </c:numCache>
            </c:numRef>
          </c:cat>
          <c:val>
            <c:numRef>
              <c:f>'Quarterly Macro Data'!$B$2:$B$6</c:f>
              <c:numCache>
                <c:formatCode>0.00%</c:formatCode>
                <c:ptCount val="5"/>
                <c:pt idx="0">
                  <c:v>3.1300000000000001E-2</c:v>
                </c:pt>
                <c:pt idx="1">
                  <c:v>4.2299999999999997E-2</c:v>
                </c:pt>
                <c:pt idx="2">
                  <c:v>3.9800000000000002E-2</c:v>
                </c:pt>
                <c:pt idx="3">
                  <c:v>4.07E-2</c:v>
                </c:pt>
                <c:pt idx="4">
                  <c:v>3.8899999999999997E-2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0B2-487A-96B0-45EF34D5D9E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0096880"/>
        <c:axId val="440098960"/>
      </c:lineChart>
      <c:dateAx>
        <c:axId val="440096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40098960"/>
        <c:crosses val="autoZero"/>
        <c:auto val="1"/>
        <c:lblOffset val="100"/>
        <c:baseTimeUnit val="months"/>
      </c:dateAx>
      <c:valAx>
        <c:axId val="440098960"/>
        <c:scaling>
          <c:orientation val="minMax"/>
          <c:min val="2.0000000000000004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4009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DATA!$BI$1</c:f>
              <c:strCache>
                <c:ptCount val="1"/>
                <c:pt idx="0">
                  <c:v> External Reserve </c:v>
                </c:pt>
              </c:strCache>
            </c:strRef>
          </c:tx>
          <c:spPr>
            <a:ln w="28575" cap="rnd">
              <a:solidFill>
                <a:srgbClr val="2F318D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1.6173752310536044E-2"/>
                  <c:y val="-7.920829129940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29-4974-84E3-6F5755CDE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DATA!$A$3:$A$131</c:f>
              <c:numCache>
                <c:formatCode>m/d/yyyy</c:formatCode>
                <c:ptCount val="129"/>
                <c:pt idx="0">
                  <c:v>46218</c:v>
                </c:pt>
                <c:pt idx="1">
                  <c:v>46217</c:v>
                </c:pt>
                <c:pt idx="2">
                  <c:v>46216</c:v>
                </c:pt>
                <c:pt idx="3">
                  <c:v>46213</c:v>
                </c:pt>
                <c:pt idx="4">
                  <c:v>46212</c:v>
                </c:pt>
                <c:pt idx="5">
                  <c:v>46211</c:v>
                </c:pt>
                <c:pt idx="6">
                  <c:v>46210</c:v>
                </c:pt>
                <c:pt idx="7">
                  <c:v>46209</c:v>
                </c:pt>
                <c:pt idx="8">
                  <c:v>46206</c:v>
                </c:pt>
                <c:pt idx="9">
                  <c:v>46205</c:v>
                </c:pt>
                <c:pt idx="10">
                  <c:v>46204</c:v>
                </c:pt>
                <c:pt idx="11">
                  <c:v>46203</c:v>
                </c:pt>
                <c:pt idx="12">
                  <c:v>46202</c:v>
                </c:pt>
                <c:pt idx="13">
                  <c:v>46199</c:v>
                </c:pt>
                <c:pt idx="14">
                  <c:v>46198</c:v>
                </c:pt>
                <c:pt idx="15">
                  <c:v>46197</c:v>
                </c:pt>
                <c:pt idx="16">
                  <c:v>46196</c:v>
                </c:pt>
                <c:pt idx="17">
                  <c:v>46195</c:v>
                </c:pt>
                <c:pt idx="18">
                  <c:v>46192</c:v>
                </c:pt>
                <c:pt idx="19">
                  <c:v>46191</c:v>
                </c:pt>
                <c:pt idx="20">
                  <c:v>46190</c:v>
                </c:pt>
                <c:pt idx="21">
                  <c:v>46189</c:v>
                </c:pt>
                <c:pt idx="22">
                  <c:v>46188</c:v>
                </c:pt>
                <c:pt idx="23">
                  <c:v>46184</c:v>
                </c:pt>
                <c:pt idx="24">
                  <c:v>46183</c:v>
                </c:pt>
                <c:pt idx="25">
                  <c:v>46182</c:v>
                </c:pt>
                <c:pt idx="26">
                  <c:v>46181</c:v>
                </c:pt>
                <c:pt idx="27">
                  <c:v>46178</c:v>
                </c:pt>
                <c:pt idx="28">
                  <c:v>46177</c:v>
                </c:pt>
                <c:pt idx="29">
                  <c:v>46176</c:v>
                </c:pt>
                <c:pt idx="30">
                  <c:v>46175</c:v>
                </c:pt>
                <c:pt idx="31">
                  <c:v>46174</c:v>
                </c:pt>
                <c:pt idx="32">
                  <c:v>46171</c:v>
                </c:pt>
                <c:pt idx="33">
                  <c:v>46170</c:v>
                </c:pt>
                <c:pt idx="34">
                  <c:v>46169</c:v>
                </c:pt>
                <c:pt idx="35">
                  <c:v>46168</c:v>
                </c:pt>
                <c:pt idx="36">
                  <c:v>46167</c:v>
                </c:pt>
                <c:pt idx="37">
                  <c:v>46164</c:v>
                </c:pt>
                <c:pt idx="38">
                  <c:v>46163</c:v>
                </c:pt>
                <c:pt idx="39">
                  <c:v>46162</c:v>
                </c:pt>
                <c:pt idx="40">
                  <c:v>46161</c:v>
                </c:pt>
                <c:pt idx="41">
                  <c:v>46160</c:v>
                </c:pt>
                <c:pt idx="42">
                  <c:v>46157</c:v>
                </c:pt>
                <c:pt idx="43">
                  <c:v>46156</c:v>
                </c:pt>
                <c:pt idx="44">
                  <c:v>46155</c:v>
                </c:pt>
                <c:pt idx="45">
                  <c:v>46154</c:v>
                </c:pt>
                <c:pt idx="46">
                  <c:v>46153</c:v>
                </c:pt>
                <c:pt idx="47">
                  <c:v>46150</c:v>
                </c:pt>
                <c:pt idx="48">
                  <c:v>46149</c:v>
                </c:pt>
                <c:pt idx="49">
                  <c:v>46148</c:v>
                </c:pt>
                <c:pt idx="50">
                  <c:v>46147</c:v>
                </c:pt>
                <c:pt idx="51">
                  <c:v>46146</c:v>
                </c:pt>
                <c:pt idx="52">
                  <c:v>46143</c:v>
                </c:pt>
                <c:pt idx="53">
                  <c:v>46142</c:v>
                </c:pt>
                <c:pt idx="54">
                  <c:v>46141</c:v>
                </c:pt>
                <c:pt idx="55">
                  <c:v>46140</c:v>
                </c:pt>
                <c:pt idx="56">
                  <c:v>46139</c:v>
                </c:pt>
                <c:pt idx="57">
                  <c:v>46136</c:v>
                </c:pt>
                <c:pt idx="58">
                  <c:v>46135</c:v>
                </c:pt>
                <c:pt idx="59">
                  <c:v>46134</c:v>
                </c:pt>
                <c:pt idx="60">
                  <c:v>46133</c:v>
                </c:pt>
                <c:pt idx="61">
                  <c:v>46132</c:v>
                </c:pt>
                <c:pt idx="62">
                  <c:v>46129</c:v>
                </c:pt>
                <c:pt idx="63">
                  <c:v>46128</c:v>
                </c:pt>
                <c:pt idx="64">
                  <c:v>46127</c:v>
                </c:pt>
                <c:pt idx="65">
                  <c:v>46126</c:v>
                </c:pt>
                <c:pt idx="66">
                  <c:v>46125</c:v>
                </c:pt>
                <c:pt idx="67">
                  <c:v>46122</c:v>
                </c:pt>
                <c:pt idx="68">
                  <c:v>46121</c:v>
                </c:pt>
                <c:pt idx="69">
                  <c:v>46120</c:v>
                </c:pt>
                <c:pt idx="70">
                  <c:v>46119</c:v>
                </c:pt>
                <c:pt idx="71">
                  <c:v>46118</c:v>
                </c:pt>
                <c:pt idx="72">
                  <c:v>46115</c:v>
                </c:pt>
                <c:pt idx="73">
                  <c:v>46114</c:v>
                </c:pt>
                <c:pt idx="74">
                  <c:v>46113</c:v>
                </c:pt>
                <c:pt idx="75">
                  <c:v>46112</c:v>
                </c:pt>
                <c:pt idx="76">
                  <c:v>46111</c:v>
                </c:pt>
                <c:pt idx="77">
                  <c:v>46108</c:v>
                </c:pt>
                <c:pt idx="78">
                  <c:v>46107</c:v>
                </c:pt>
                <c:pt idx="79">
                  <c:v>46106</c:v>
                </c:pt>
                <c:pt idx="80">
                  <c:v>46105</c:v>
                </c:pt>
                <c:pt idx="81">
                  <c:v>46104</c:v>
                </c:pt>
                <c:pt idx="82">
                  <c:v>46101</c:v>
                </c:pt>
                <c:pt idx="83">
                  <c:v>46100</c:v>
                </c:pt>
                <c:pt idx="84">
                  <c:v>46099</c:v>
                </c:pt>
                <c:pt idx="85">
                  <c:v>46098</c:v>
                </c:pt>
                <c:pt idx="86">
                  <c:v>46097</c:v>
                </c:pt>
                <c:pt idx="87">
                  <c:v>46094</c:v>
                </c:pt>
                <c:pt idx="88">
                  <c:v>46093</c:v>
                </c:pt>
                <c:pt idx="89">
                  <c:v>46092</c:v>
                </c:pt>
                <c:pt idx="90">
                  <c:v>46091</c:v>
                </c:pt>
                <c:pt idx="91">
                  <c:v>46090</c:v>
                </c:pt>
                <c:pt idx="92">
                  <c:v>46087</c:v>
                </c:pt>
                <c:pt idx="93">
                  <c:v>46086</c:v>
                </c:pt>
                <c:pt idx="94">
                  <c:v>46085</c:v>
                </c:pt>
                <c:pt idx="95">
                  <c:v>46084</c:v>
                </c:pt>
                <c:pt idx="96">
                  <c:v>46083</c:v>
                </c:pt>
                <c:pt idx="97">
                  <c:v>46080</c:v>
                </c:pt>
                <c:pt idx="98">
                  <c:v>46079</c:v>
                </c:pt>
                <c:pt idx="99">
                  <c:v>46078</c:v>
                </c:pt>
                <c:pt idx="100">
                  <c:v>46077</c:v>
                </c:pt>
                <c:pt idx="101">
                  <c:v>46076</c:v>
                </c:pt>
                <c:pt idx="102">
                  <c:v>46073</c:v>
                </c:pt>
                <c:pt idx="103">
                  <c:v>46072</c:v>
                </c:pt>
                <c:pt idx="104">
                  <c:v>46071</c:v>
                </c:pt>
                <c:pt idx="105">
                  <c:v>46070</c:v>
                </c:pt>
                <c:pt idx="106">
                  <c:v>46069</c:v>
                </c:pt>
                <c:pt idx="107">
                  <c:v>46066</c:v>
                </c:pt>
                <c:pt idx="108">
                  <c:v>46065</c:v>
                </c:pt>
                <c:pt idx="109">
                  <c:v>46064</c:v>
                </c:pt>
                <c:pt idx="110">
                  <c:v>46063</c:v>
                </c:pt>
                <c:pt idx="111">
                  <c:v>46062</c:v>
                </c:pt>
                <c:pt idx="112">
                  <c:v>46059</c:v>
                </c:pt>
                <c:pt idx="113">
                  <c:v>46058</c:v>
                </c:pt>
                <c:pt idx="114">
                  <c:v>46057</c:v>
                </c:pt>
                <c:pt idx="115">
                  <c:v>46056</c:v>
                </c:pt>
                <c:pt idx="116">
                  <c:v>46055</c:v>
                </c:pt>
                <c:pt idx="117">
                  <c:v>46052</c:v>
                </c:pt>
                <c:pt idx="118">
                  <c:v>46051</c:v>
                </c:pt>
                <c:pt idx="119">
                  <c:v>46050</c:v>
                </c:pt>
                <c:pt idx="120">
                  <c:v>46049</c:v>
                </c:pt>
                <c:pt idx="121">
                  <c:v>46048</c:v>
                </c:pt>
                <c:pt idx="122">
                  <c:v>46045</c:v>
                </c:pt>
                <c:pt idx="123">
                  <c:v>46044</c:v>
                </c:pt>
                <c:pt idx="124">
                  <c:v>46043</c:v>
                </c:pt>
                <c:pt idx="125">
                  <c:v>46042</c:v>
                </c:pt>
                <c:pt idx="126">
                  <c:v>46041</c:v>
                </c:pt>
                <c:pt idx="127">
                  <c:v>46038</c:v>
                </c:pt>
                <c:pt idx="128">
                  <c:v>46037</c:v>
                </c:pt>
              </c:numCache>
              <c:extLst/>
            </c:numRef>
          </c:cat>
          <c:val>
            <c:numRef>
              <c:f>DATA!$BI$3:$BI$131</c:f>
              <c:numCache>
                <c:formatCode>0.00</c:formatCode>
                <c:ptCount val="129"/>
                <c:pt idx="1">
                  <c:v>51.866999999999997</c:v>
                </c:pt>
                <c:pt idx="2">
                  <c:v>51.844999999999999</c:v>
                </c:pt>
                <c:pt idx="3">
                  <c:v>51.769089999999998</c:v>
                </c:pt>
                <c:pt idx="4">
                  <c:v>51.743000000000002</c:v>
                </c:pt>
                <c:pt idx="5">
                  <c:v>51.71</c:v>
                </c:pt>
                <c:pt idx="6">
                  <c:v>51.642000000000003</c:v>
                </c:pt>
                <c:pt idx="7">
                  <c:v>51.579790000000003</c:v>
                </c:pt>
                <c:pt idx="8">
                  <c:v>51.525500000000001</c:v>
                </c:pt>
                <c:pt idx="9">
                  <c:v>51.46</c:v>
                </c:pt>
                <c:pt idx="10">
                  <c:v>51.46</c:v>
                </c:pt>
                <c:pt idx="11">
                  <c:v>51.46</c:v>
                </c:pt>
                <c:pt idx="12">
                  <c:v>51.429000000000002</c:v>
                </c:pt>
                <c:pt idx="13">
                  <c:v>51.292000000000002</c:v>
                </c:pt>
                <c:pt idx="14">
                  <c:v>51.2483</c:v>
                </c:pt>
                <c:pt idx="15">
                  <c:v>51.204999999999998</c:v>
                </c:pt>
                <c:pt idx="16">
                  <c:v>51.17</c:v>
                </c:pt>
                <c:pt idx="17">
                  <c:v>51.14</c:v>
                </c:pt>
                <c:pt idx="18">
                  <c:v>51.060699999999997</c:v>
                </c:pt>
                <c:pt idx="19">
                  <c:v>51.034999999999997</c:v>
                </c:pt>
                <c:pt idx="20">
                  <c:v>50.96</c:v>
                </c:pt>
                <c:pt idx="21">
                  <c:v>50.89</c:v>
                </c:pt>
                <c:pt idx="22">
                  <c:v>50.81</c:v>
                </c:pt>
                <c:pt idx="23">
                  <c:v>50.51</c:v>
                </c:pt>
                <c:pt idx="24">
                  <c:v>50.43</c:v>
                </c:pt>
                <c:pt idx="25">
                  <c:v>50.348999999999997</c:v>
                </c:pt>
                <c:pt idx="26">
                  <c:v>50.27</c:v>
                </c:pt>
                <c:pt idx="27">
                  <c:v>50.12</c:v>
                </c:pt>
                <c:pt idx="28">
                  <c:v>50.04</c:v>
                </c:pt>
                <c:pt idx="29">
                  <c:v>49.96</c:v>
                </c:pt>
                <c:pt idx="30">
                  <c:v>49.88</c:v>
                </c:pt>
                <c:pt idx="31">
                  <c:v>49.8</c:v>
                </c:pt>
                <c:pt idx="32">
                  <c:v>49.58</c:v>
                </c:pt>
                <c:pt idx="33">
                  <c:v>49.342399999999998</c:v>
                </c:pt>
                <c:pt idx="34">
                  <c:v>49.342399999999998</c:v>
                </c:pt>
                <c:pt idx="35">
                  <c:v>49.342399999999998</c:v>
                </c:pt>
                <c:pt idx="36">
                  <c:v>49.259779999999999</c:v>
                </c:pt>
                <c:pt idx="37">
                  <c:v>48.982550000000003</c:v>
                </c:pt>
                <c:pt idx="38">
                  <c:v>48.891305000000003</c:v>
                </c:pt>
                <c:pt idx="39">
                  <c:v>48.720461</c:v>
                </c:pt>
                <c:pt idx="40">
                  <c:v>48.720461</c:v>
                </c:pt>
                <c:pt idx="41">
                  <c:v>48.684683</c:v>
                </c:pt>
                <c:pt idx="42">
                  <c:v>48.575386999999999</c:v>
                </c:pt>
                <c:pt idx="43">
                  <c:v>48.543930000000003</c:v>
                </c:pt>
                <c:pt idx="44">
                  <c:v>48.511769999999999</c:v>
                </c:pt>
                <c:pt idx="45">
                  <c:v>48.481229999999996</c:v>
                </c:pt>
                <c:pt idx="46">
                  <c:v>48.450029999999998</c:v>
                </c:pt>
                <c:pt idx="47">
                  <c:v>48.363010000000003</c:v>
                </c:pt>
                <c:pt idx="48">
                  <c:v>48.325890000000001</c:v>
                </c:pt>
                <c:pt idx="49">
                  <c:v>48.324199999999998</c:v>
                </c:pt>
                <c:pt idx="50">
                  <c:v>48.33193</c:v>
                </c:pt>
                <c:pt idx="51">
                  <c:v>48.340649999999997</c:v>
                </c:pt>
                <c:pt idx="52">
                  <c:v>48.363999999999997</c:v>
                </c:pt>
                <c:pt idx="53">
                  <c:v>48.363999999999997</c:v>
                </c:pt>
                <c:pt idx="54">
                  <c:v>48.366999999999997</c:v>
                </c:pt>
                <c:pt idx="55">
                  <c:v>48.372</c:v>
                </c:pt>
                <c:pt idx="56">
                  <c:v>48.39</c:v>
                </c:pt>
                <c:pt idx="57">
                  <c:v>48.44</c:v>
                </c:pt>
                <c:pt idx="58">
                  <c:v>48.448999999999998</c:v>
                </c:pt>
                <c:pt idx="59">
                  <c:v>48.48</c:v>
                </c:pt>
                <c:pt idx="60">
                  <c:v>48.513590000000001</c:v>
                </c:pt>
                <c:pt idx="61">
                  <c:v>48.541820000000001</c:v>
                </c:pt>
                <c:pt idx="62">
                  <c:v>48.621580000000002</c:v>
                </c:pt>
                <c:pt idx="63">
                  <c:v>48.647889999999997</c:v>
                </c:pt>
                <c:pt idx="64">
                  <c:v>48.67559</c:v>
                </c:pt>
                <c:pt idx="65">
                  <c:v>48.699719999999999</c:v>
                </c:pt>
                <c:pt idx="66">
                  <c:v>48.723100000000002</c:v>
                </c:pt>
                <c:pt idx="67">
                  <c:v>48.808160000000001</c:v>
                </c:pt>
                <c:pt idx="68">
                  <c:v>48.847000000000001</c:v>
                </c:pt>
                <c:pt idx="69">
                  <c:v>48.887</c:v>
                </c:pt>
                <c:pt idx="70">
                  <c:v>48.94</c:v>
                </c:pt>
                <c:pt idx="71">
                  <c:v>49.132989999999999</c:v>
                </c:pt>
                <c:pt idx="72">
                  <c:v>49.132989999999999</c:v>
                </c:pt>
                <c:pt idx="73">
                  <c:v>49.132989999999999</c:v>
                </c:pt>
                <c:pt idx="74">
                  <c:v>49.180537999999999</c:v>
                </c:pt>
                <c:pt idx="75">
                  <c:v>49.238</c:v>
                </c:pt>
                <c:pt idx="76">
                  <c:v>49.295999999999999</c:v>
                </c:pt>
                <c:pt idx="77">
                  <c:v>49.441000000000003</c:v>
                </c:pt>
                <c:pt idx="78">
                  <c:v>49.481000000000002</c:v>
                </c:pt>
                <c:pt idx="79">
                  <c:v>49.527999999999999</c:v>
                </c:pt>
                <c:pt idx="80">
                  <c:v>49.572000000000003</c:v>
                </c:pt>
                <c:pt idx="81">
                  <c:v>49.606999999999999</c:v>
                </c:pt>
                <c:pt idx="82">
                  <c:v>49.786999999999999</c:v>
                </c:pt>
                <c:pt idx="83">
                  <c:v>49.786999999999999</c:v>
                </c:pt>
                <c:pt idx="84">
                  <c:v>49.786999999999999</c:v>
                </c:pt>
                <c:pt idx="85">
                  <c:v>49.830260000000003</c:v>
                </c:pt>
                <c:pt idx="86">
                  <c:v>49.865380000000002</c:v>
                </c:pt>
                <c:pt idx="87">
                  <c:v>49.973999999999997</c:v>
                </c:pt>
                <c:pt idx="88">
                  <c:v>50.009</c:v>
                </c:pt>
                <c:pt idx="89">
                  <c:v>50.027850000000001</c:v>
                </c:pt>
                <c:pt idx="90">
                  <c:v>50.010899999999999</c:v>
                </c:pt>
                <c:pt idx="91">
                  <c:v>49.988790000000002</c:v>
                </c:pt>
                <c:pt idx="92">
                  <c:v>49.944299999999998</c:v>
                </c:pt>
                <c:pt idx="93">
                  <c:v>49.93018</c:v>
                </c:pt>
                <c:pt idx="94">
                  <c:v>49.907649999999997</c:v>
                </c:pt>
                <c:pt idx="95">
                  <c:v>49.883119999999998</c:v>
                </c:pt>
                <c:pt idx="96">
                  <c:v>49.848260000000003</c:v>
                </c:pt>
                <c:pt idx="97">
                  <c:v>49.69397</c:v>
                </c:pt>
                <c:pt idx="98">
                  <c:v>49.60483</c:v>
                </c:pt>
                <c:pt idx="99">
                  <c:v>49.509270000000001</c:v>
                </c:pt>
                <c:pt idx="100">
                  <c:v>49.393320000000003</c:v>
                </c:pt>
                <c:pt idx="101">
                  <c:v>49.273269999999997</c:v>
                </c:pt>
                <c:pt idx="102">
                  <c:v>48.899509999999999</c:v>
                </c:pt>
                <c:pt idx="103">
                  <c:v>48.769640000000003</c:v>
                </c:pt>
                <c:pt idx="104">
                  <c:v>48.637430000000002</c:v>
                </c:pt>
                <c:pt idx="105">
                  <c:v>48.500999999999998</c:v>
                </c:pt>
                <c:pt idx="106">
                  <c:v>48.366</c:v>
                </c:pt>
                <c:pt idx="107">
                  <c:v>47.945</c:v>
                </c:pt>
                <c:pt idx="108">
                  <c:v>47.808999999999997</c:v>
                </c:pt>
                <c:pt idx="109">
                  <c:v>47.673000000000002</c:v>
                </c:pt>
                <c:pt idx="110">
                  <c:v>47.530929999999998</c:v>
                </c:pt>
                <c:pt idx="111">
                  <c:v>47.376339999999999</c:v>
                </c:pt>
                <c:pt idx="112">
                  <c:v>47.025230000000001</c:v>
                </c:pt>
                <c:pt idx="113">
                  <c:v>46.912280000000003</c:v>
                </c:pt>
                <c:pt idx="114">
                  <c:v>46.806910000000002</c:v>
                </c:pt>
                <c:pt idx="115">
                  <c:v>46.700670000000002</c:v>
                </c:pt>
                <c:pt idx="116">
                  <c:v>46.594830000000002</c:v>
                </c:pt>
                <c:pt idx="117">
                  <c:v>46.279899999999998</c:v>
                </c:pt>
                <c:pt idx="118">
                  <c:v>46.17559</c:v>
                </c:pt>
                <c:pt idx="119">
                  <c:v>46.113190000000003</c:v>
                </c:pt>
                <c:pt idx="120">
                  <c:v>46.065390000000001</c:v>
                </c:pt>
                <c:pt idx="121">
                  <c:v>46.037529999999997</c:v>
                </c:pt>
                <c:pt idx="122">
                  <c:v>46.013120000000001</c:v>
                </c:pt>
                <c:pt idx="123">
                  <c:v>46.012</c:v>
                </c:pt>
                <c:pt idx="124">
                  <c:v>45.988999999999997</c:v>
                </c:pt>
                <c:pt idx="125">
                  <c:v>45.972999999999999</c:v>
                </c:pt>
                <c:pt idx="126">
                  <c:v>45.95</c:v>
                </c:pt>
                <c:pt idx="127">
                  <c:v>45.901000000000003</c:v>
                </c:pt>
                <c:pt idx="128">
                  <c:v>45.86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580-4604-B423-F99A07303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9165423"/>
        <c:axId val="2069166255"/>
      </c:lineChart>
      <c:dateAx>
        <c:axId val="2069165423"/>
        <c:scaling>
          <c:orientation val="minMax"/>
          <c:max val="46218"/>
          <c:min val="46037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2069166255"/>
        <c:crosses val="autoZero"/>
        <c:auto val="1"/>
        <c:lblOffset val="100"/>
        <c:baseTimeUnit val="days"/>
      </c:dateAx>
      <c:valAx>
        <c:axId val="2069166255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206916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1731714785651794"/>
          <c:y val="0.17171296296296296"/>
          <c:w val="0.82712729658792661"/>
          <c:h val="0.65118188390222942"/>
        </c:manualLayout>
      </c:layout>
      <c:lineChart>
        <c:grouping val="standard"/>
        <c:varyColors val="0"/>
        <c:ser>
          <c:idx val="0"/>
          <c:order val="0"/>
          <c:tx>
            <c:strRef>
              <c:f>DATA!$BJ$1</c:f>
              <c:strCache>
                <c:ptCount val="1"/>
                <c:pt idx="0">
                  <c:v> Average T-Bill Rate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DATA!$A$2:$A$117</c:f>
              <c:numCache>
                <c:formatCode>m/d/yyyy</c:formatCode>
                <c:ptCount val="116"/>
                <c:pt idx="1">
                  <c:v>46218</c:v>
                </c:pt>
                <c:pt idx="2">
                  <c:v>46217</c:v>
                </c:pt>
                <c:pt idx="3">
                  <c:v>46216</c:v>
                </c:pt>
                <c:pt idx="4">
                  <c:v>46213</c:v>
                </c:pt>
                <c:pt idx="5">
                  <c:v>46212</c:v>
                </c:pt>
                <c:pt idx="6">
                  <c:v>46211</c:v>
                </c:pt>
                <c:pt idx="7">
                  <c:v>46210</c:v>
                </c:pt>
                <c:pt idx="8">
                  <c:v>46209</c:v>
                </c:pt>
                <c:pt idx="9">
                  <c:v>46206</c:v>
                </c:pt>
                <c:pt idx="10">
                  <c:v>46205</c:v>
                </c:pt>
                <c:pt idx="11">
                  <c:v>46204</c:v>
                </c:pt>
                <c:pt idx="12">
                  <c:v>46203</c:v>
                </c:pt>
                <c:pt idx="13">
                  <c:v>46202</c:v>
                </c:pt>
                <c:pt idx="14">
                  <c:v>46199</c:v>
                </c:pt>
                <c:pt idx="15">
                  <c:v>46198</c:v>
                </c:pt>
                <c:pt idx="16">
                  <c:v>46197</c:v>
                </c:pt>
                <c:pt idx="17">
                  <c:v>46196</c:v>
                </c:pt>
                <c:pt idx="18">
                  <c:v>46195</c:v>
                </c:pt>
                <c:pt idx="19">
                  <c:v>46192</c:v>
                </c:pt>
                <c:pt idx="20">
                  <c:v>46191</c:v>
                </c:pt>
                <c:pt idx="21">
                  <c:v>46190</c:v>
                </c:pt>
                <c:pt idx="22">
                  <c:v>46189</c:v>
                </c:pt>
                <c:pt idx="23">
                  <c:v>46188</c:v>
                </c:pt>
                <c:pt idx="24">
                  <c:v>46184</c:v>
                </c:pt>
                <c:pt idx="25">
                  <c:v>46183</c:v>
                </c:pt>
                <c:pt idx="26">
                  <c:v>46182</c:v>
                </c:pt>
                <c:pt idx="27">
                  <c:v>46181</c:v>
                </c:pt>
                <c:pt idx="28">
                  <c:v>46178</c:v>
                </c:pt>
                <c:pt idx="29">
                  <c:v>46177</c:v>
                </c:pt>
                <c:pt idx="30">
                  <c:v>46176</c:v>
                </c:pt>
                <c:pt idx="31">
                  <c:v>46175</c:v>
                </c:pt>
                <c:pt idx="32">
                  <c:v>46174</c:v>
                </c:pt>
                <c:pt idx="33">
                  <c:v>46171</c:v>
                </c:pt>
                <c:pt idx="34">
                  <c:v>46170</c:v>
                </c:pt>
                <c:pt idx="35">
                  <c:v>46169</c:v>
                </c:pt>
                <c:pt idx="36">
                  <c:v>46168</c:v>
                </c:pt>
                <c:pt idx="37">
                  <c:v>46167</c:v>
                </c:pt>
                <c:pt idx="38">
                  <c:v>46164</c:v>
                </c:pt>
                <c:pt idx="39">
                  <c:v>46163</c:v>
                </c:pt>
                <c:pt idx="40">
                  <c:v>46162</c:v>
                </c:pt>
                <c:pt idx="41">
                  <c:v>46161</c:v>
                </c:pt>
                <c:pt idx="42">
                  <c:v>46160</c:v>
                </c:pt>
                <c:pt idx="43">
                  <c:v>46157</c:v>
                </c:pt>
                <c:pt idx="44">
                  <c:v>46156</c:v>
                </c:pt>
                <c:pt idx="45">
                  <c:v>46155</c:v>
                </c:pt>
                <c:pt idx="46">
                  <c:v>46154</c:v>
                </c:pt>
                <c:pt idx="47">
                  <c:v>46153</c:v>
                </c:pt>
                <c:pt idx="48">
                  <c:v>46150</c:v>
                </c:pt>
                <c:pt idx="49">
                  <c:v>46149</c:v>
                </c:pt>
                <c:pt idx="50">
                  <c:v>46148</c:v>
                </c:pt>
                <c:pt idx="51">
                  <c:v>46147</c:v>
                </c:pt>
                <c:pt idx="52">
                  <c:v>46146</c:v>
                </c:pt>
                <c:pt idx="53">
                  <c:v>46143</c:v>
                </c:pt>
                <c:pt idx="54">
                  <c:v>46142</c:v>
                </c:pt>
                <c:pt idx="55">
                  <c:v>46141</c:v>
                </c:pt>
                <c:pt idx="56">
                  <c:v>46140</c:v>
                </c:pt>
                <c:pt idx="57">
                  <c:v>46139</c:v>
                </c:pt>
                <c:pt idx="58">
                  <c:v>46136</c:v>
                </c:pt>
                <c:pt idx="59">
                  <c:v>46135</c:v>
                </c:pt>
                <c:pt idx="60">
                  <c:v>46134</c:v>
                </c:pt>
                <c:pt idx="61">
                  <c:v>46133</c:v>
                </c:pt>
                <c:pt idx="62">
                  <c:v>46132</c:v>
                </c:pt>
                <c:pt idx="63">
                  <c:v>46129</c:v>
                </c:pt>
                <c:pt idx="64">
                  <c:v>46128</c:v>
                </c:pt>
                <c:pt idx="65">
                  <c:v>46127</c:v>
                </c:pt>
                <c:pt idx="66">
                  <c:v>46126</c:v>
                </c:pt>
                <c:pt idx="67">
                  <c:v>46125</c:v>
                </c:pt>
                <c:pt idx="68">
                  <c:v>46122</c:v>
                </c:pt>
                <c:pt idx="69">
                  <c:v>46121</c:v>
                </c:pt>
                <c:pt idx="70">
                  <c:v>46120</c:v>
                </c:pt>
                <c:pt idx="71">
                  <c:v>46119</c:v>
                </c:pt>
                <c:pt idx="72">
                  <c:v>46118</c:v>
                </c:pt>
                <c:pt idx="73">
                  <c:v>46115</c:v>
                </c:pt>
                <c:pt idx="74">
                  <c:v>46114</c:v>
                </c:pt>
                <c:pt idx="75">
                  <c:v>46113</c:v>
                </c:pt>
                <c:pt idx="76">
                  <c:v>46112</c:v>
                </c:pt>
                <c:pt idx="77">
                  <c:v>46111</c:v>
                </c:pt>
                <c:pt idx="78">
                  <c:v>46108</c:v>
                </c:pt>
                <c:pt idx="79">
                  <c:v>46107</c:v>
                </c:pt>
                <c:pt idx="80">
                  <c:v>46106</c:v>
                </c:pt>
                <c:pt idx="81">
                  <c:v>46105</c:v>
                </c:pt>
                <c:pt idx="82">
                  <c:v>46104</c:v>
                </c:pt>
                <c:pt idx="83">
                  <c:v>46101</c:v>
                </c:pt>
                <c:pt idx="84">
                  <c:v>46100</c:v>
                </c:pt>
                <c:pt idx="85">
                  <c:v>46099</c:v>
                </c:pt>
                <c:pt idx="86">
                  <c:v>46098</c:v>
                </c:pt>
                <c:pt idx="87">
                  <c:v>46097</c:v>
                </c:pt>
                <c:pt idx="88">
                  <c:v>46094</c:v>
                </c:pt>
                <c:pt idx="89">
                  <c:v>46093</c:v>
                </c:pt>
                <c:pt idx="90">
                  <c:v>46092</c:v>
                </c:pt>
                <c:pt idx="91">
                  <c:v>46091</c:v>
                </c:pt>
                <c:pt idx="92">
                  <c:v>46090</c:v>
                </c:pt>
                <c:pt idx="93">
                  <c:v>46087</c:v>
                </c:pt>
                <c:pt idx="94">
                  <c:v>46086</c:v>
                </c:pt>
                <c:pt idx="95">
                  <c:v>46085</c:v>
                </c:pt>
                <c:pt idx="96">
                  <c:v>46084</c:v>
                </c:pt>
                <c:pt idx="97">
                  <c:v>46083</c:v>
                </c:pt>
                <c:pt idx="98">
                  <c:v>46080</c:v>
                </c:pt>
                <c:pt idx="99">
                  <c:v>46079</c:v>
                </c:pt>
                <c:pt idx="100">
                  <c:v>46078</c:v>
                </c:pt>
                <c:pt idx="101">
                  <c:v>46077</c:v>
                </c:pt>
                <c:pt idx="102">
                  <c:v>46076</c:v>
                </c:pt>
                <c:pt idx="103">
                  <c:v>46073</c:v>
                </c:pt>
                <c:pt idx="104">
                  <c:v>46072</c:v>
                </c:pt>
                <c:pt idx="105">
                  <c:v>46071</c:v>
                </c:pt>
                <c:pt idx="106">
                  <c:v>46070</c:v>
                </c:pt>
                <c:pt idx="107">
                  <c:v>46069</c:v>
                </c:pt>
                <c:pt idx="108">
                  <c:v>46066</c:v>
                </c:pt>
                <c:pt idx="109">
                  <c:v>46065</c:v>
                </c:pt>
                <c:pt idx="110">
                  <c:v>46064</c:v>
                </c:pt>
                <c:pt idx="111">
                  <c:v>46063</c:v>
                </c:pt>
                <c:pt idx="112">
                  <c:v>46062</c:v>
                </c:pt>
                <c:pt idx="113">
                  <c:v>46059</c:v>
                </c:pt>
                <c:pt idx="114">
                  <c:v>46058</c:v>
                </c:pt>
                <c:pt idx="115">
                  <c:v>46057</c:v>
                </c:pt>
              </c:numCache>
            </c:numRef>
          </c:cat>
          <c:val>
            <c:numRef>
              <c:f>DATA!$BJ$2:$BJ$117</c:f>
              <c:numCache>
                <c:formatCode>0.00%</c:formatCode>
                <c:ptCount val="116"/>
                <c:pt idx="1">
                  <c:v>0.1764</c:v>
                </c:pt>
                <c:pt idx="2">
                  <c:v>0.16869999999999999</c:v>
                </c:pt>
                <c:pt idx="3">
                  <c:v>0.16869999999999999</c:v>
                </c:pt>
                <c:pt idx="4">
                  <c:v>0.16880000000000001</c:v>
                </c:pt>
                <c:pt idx="5">
                  <c:v>0.16880000000000001</c:v>
                </c:pt>
                <c:pt idx="6">
                  <c:v>0.1691</c:v>
                </c:pt>
                <c:pt idx="7">
                  <c:v>0.1694</c:v>
                </c:pt>
                <c:pt idx="8">
                  <c:v>0.1694</c:v>
                </c:pt>
                <c:pt idx="9">
                  <c:v>0.17</c:v>
                </c:pt>
                <c:pt idx="10">
                  <c:v>0.17</c:v>
                </c:pt>
                <c:pt idx="11">
                  <c:v>0.17030000000000001</c:v>
                </c:pt>
                <c:pt idx="12">
                  <c:v>0.1706</c:v>
                </c:pt>
                <c:pt idx="13">
                  <c:v>0.17</c:v>
                </c:pt>
                <c:pt idx="14">
                  <c:v>0.17</c:v>
                </c:pt>
                <c:pt idx="15">
                  <c:v>0.16919999999999999</c:v>
                </c:pt>
                <c:pt idx="16">
                  <c:v>0.16700000000000001</c:v>
                </c:pt>
                <c:pt idx="17">
                  <c:v>0.1656</c:v>
                </c:pt>
                <c:pt idx="18">
                  <c:v>0.1656</c:v>
                </c:pt>
                <c:pt idx="19">
                  <c:v>0.1653</c:v>
                </c:pt>
                <c:pt idx="20">
                  <c:v>0.1641</c:v>
                </c:pt>
                <c:pt idx="21">
                  <c:v>0.16400000000000001</c:v>
                </c:pt>
                <c:pt idx="22">
                  <c:v>0.16289999999999999</c:v>
                </c:pt>
                <c:pt idx="23">
                  <c:v>0.16259999999999999</c:v>
                </c:pt>
                <c:pt idx="24">
                  <c:v>0.1623</c:v>
                </c:pt>
                <c:pt idx="25">
                  <c:v>0.16200000000000001</c:v>
                </c:pt>
                <c:pt idx="26">
                  <c:v>0.161</c:v>
                </c:pt>
                <c:pt idx="27">
                  <c:v>0.16139999999999999</c:v>
                </c:pt>
                <c:pt idx="28">
                  <c:v>0.16070000000000001</c:v>
                </c:pt>
                <c:pt idx="29">
                  <c:v>0.1744</c:v>
                </c:pt>
                <c:pt idx="30">
                  <c:v>0.17449999999999999</c:v>
                </c:pt>
                <c:pt idx="31">
                  <c:v>0.17469999999999999</c:v>
                </c:pt>
                <c:pt idx="32">
                  <c:v>0.17480000000000001</c:v>
                </c:pt>
                <c:pt idx="33">
                  <c:v>0.16320000000000001</c:v>
                </c:pt>
                <c:pt idx="34">
                  <c:v>0.16250000000000001</c:v>
                </c:pt>
                <c:pt idx="35">
                  <c:v>0.16250000000000001</c:v>
                </c:pt>
                <c:pt idx="36">
                  <c:v>0.16250000000000001</c:v>
                </c:pt>
                <c:pt idx="37">
                  <c:v>0.1623</c:v>
                </c:pt>
                <c:pt idx="38">
                  <c:v>0.1623</c:v>
                </c:pt>
                <c:pt idx="39">
                  <c:v>0.16209999999999999</c:v>
                </c:pt>
                <c:pt idx="40">
                  <c:v>0.16209999999999999</c:v>
                </c:pt>
                <c:pt idx="41">
                  <c:v>0.1608</c:v>
                </c:pt>
                <c:pt idx="42">
                  <c:v>0.16120000000000001</c:v>
                </c:pt>
                <c:pt idx="43">
                  <c:v>0.16089999999999999</c:v>
                </c:pt>
                <c:pt idx="44">
                  <c:v>0.16109999999999999</c:v>
                </c:pt>
                <c:pt idx="45">
                  <c:v>0.1608</c:v>
                </c:pt>
                <c:pt idx="46">
                  <c:v>0.1608</c:v>
                </c:pt>
                <c:pt idx="47">
                  <c:v>0.16089999999999999</c:v>
                </c:pt>
                <c:pt idx="48">
                  <c:v>0.161</c:v>
                </c:pt>
                <c:pt idx="49">
                  <c:v>0.16089999999999999</c:v>
                </c:pt>
                <c:pt idx="50">
                  <c:v>0.16089999999999999</c:v>
                </c:pt>
                <c:pt idx="51">
                  <c:v>0.16089999999999999</c:v>
                </c:pt>
                <c:pt idx="52">
                  <c:v>0.1608</c:v>
                </c:pt>
                <c:pt idx="53">
                  <c:v>0.16089999999999999</c:v>
                </c:pt>
                <c:pt idx="54">
                  <c:v>0.16089999999999999</c:v>
                </c:pt>
                <c:pt idx="55">
                  <c:v>0.1605</c:v>
                </c:pt>
                <c:pt idx="56">
                  <c:v>0.1608</c:v>
                </c:pt>
                <c:pt idx="57">
                  <c:v>0.16070000000000001</c:v>
                </c:pt>
                <c:pt idx="58">
                  <c:v>0.16039999999999999</c:v>
                </c:pt>
                <c:pt idx="59">
                  <c:v>0.15939999999999999</c:v>
                </c:pt>
                <c:pt idx="60">
                  <c:v>0.1593</c:v>
                </c:pt>
                <c:pt idx="61">
                  <c:v>0.15920000000000001</c:v>
                </c:pt>
                <c:pt idx="62">
                  <c:v>0.15920000000000001</c:v>
                </c:pt>
                <c:pt idx="63">
                  <c:v>0.1585</c:v>
                </c:pt>
                <c:pt idx="64">
                  <c:v>0.1585</c:v>
                </c:pt>
                <c:pt idx="65">
                  <c:v>0.1585</c:v>
                </c:pt>
                <c:pt idx="66">
                  <c:v>0.15890000000000001</c:v>
                </c:pt>
                <c:pt idx="67">
                  <c:v>0.15890000000000001</c:v>
                </c:pt>
                <c:pt idx="68">
                  <c:v>0.15890000000000001</c:v>
                </c:pt>
                <c:pt idx="69">
                  <c:v>0.159</c:v>
                </c:pt>
                <c:pt idx="70">
                  <c:v>0.15920000000000001</c:v>
                </c:pt>
                <c:pt idx="71">
                  <c:v>0.158</c:v>
                </c:pt>
                <c:pt idx="72">
                  <c:v>0.15790000000000001</c:v>
                </c:pt>
                <c:pt idx="73">
                  <c:v>0.15790000000000001</c:v>
                </c:pt>
                <c:pt idx="74">
                  <c:v>0.15790000000000001</c:v>
                </c:pt>
                <c:pt idx="75">
                  <c:v>0.15790000000000001</c:v>
                </c:pt>
                <c:pt idx="76">
                  <c:v>0.1578</c:v>
                </c:pt>
                <c:pt idx="77">
                  <c:v>0.15759999999999999</c:v>
                </c:pt>
                <c:pt idx="78">
                  <c:v>0.1578</c:v>
                </c:pt>
                <c:pt idx="79">
                  <c:v>0.15770000000000001</c:v>
                </c:pt>
                <c:pt idx="80">
                  <c:v>0.15740000000000001</c:v>
                </c:pt>
                <c:pt idx="81">
                  <c:v>0.15770000000000001</c:v>
                </c:pt>
                <c:pt idx="82">
                  <c:v>0.1573</c:v>
                </c:pt>
                <c:pt idx="83">
                  <c:v>0.15770000000000001</c:v>
                </c:pt>
                <c:pt idx="84">
                  <c:v>0.15770000000000001</c:v>
                </c:pt>
                <c:pt idx="85">
                  <c:v>0.15770000000000001</c:v>
                </c:pt>
                <c:pt idx="86">
                  <c:v>0.15770000000000001</c:v>
                </c:pt>
                <c:pt idx="87">
                  <c:v>0.1575</c:v>
                </c:pt>
                <c:pt idx="88">
                  <c:v>0.15759999999999999</c:v>
                </c:pt>
                <c:pt idx="89">
                  <c:v>0.15790000000000001</c:v>
                </c:pt>
                <c:pt idx="90">
                  <c:v>0.15809999999999999</c:v>
                </c:pt>
                <c:pt idx="91">
                  <c:v>0.15720000000000001</c:v>
                </c:pt>
                <c:pt idx="92">
                  <c:v>0.1573</c:v>
                </c:pt>
                <c:pt idx="93">
                  <c:v>0.1575</c:v>
                </c:pt>
                <c:pt idx="94">
                  <c:v>0.15659999999999999</c:v>
                </c:pt>
                <c:pt idx="95">
                  <c:v>0.1565</c:v>
                </c:pt>
                <c:pt idx="96">
                  <c:v>0.15579999999999999</c:v>
                </c:pt>
                <c:pt idx="97">
                  <c:v>0.1555</c:v>
                </c:pt>
                <c:pt idx="98">
                  <c:v>0.15540000000000001</c:v>
                </c:pt>
                <c:pt idx="99">
                  <c:v>0.15559999999999999</c:v>
                </c:pt>
                <c:pt idx="100">
                  <c:v>0.15579999999999999</c:v>
                </c:pt>
                <c:pt idx="101">
                  <c:v>0.15759999999999999</c:v>
                </c:pt>
                <c:pt idx="102">
                  <c:v>0.16020000000000001</c:v>
                </c:pt>
                <c:pt idx="103">
                  <c:v>0.16020000000000001</c:v>
                </c:pt>
                <c:pt idx="104">
                  <c:v>0.1603</c:v>
                </c:pt>
                <c:pt idx="105">
                  <c:v>0.1605</c:v>
                </c:pt>
                <c:pt idx="106">
                  <c:v>0.1613</c:v>
                </c:pt>
                <c:pt idx="107">
                  <c:v>0.1613</c:v>
                </c:pt>
                <c:pt idx="108">
                  <c:v>0.16120000000000001</c:v>
                </c:pt>
                <c:pt idx="109">
                  <c:v>0.161</c:v>
                </c:pt>
                <c:pt idx="110">
                  <c:v>0.161</c:v>
                </c:pt>
                <c:pt idx="111">
                  <c:v>0.161</c:v>
                </c:pt>
                <c:pt idx="112">
                  <c:v>0.16189999999999999</c:v>
                </c:pt>
                <c:pt idx="113">
                  <c:v>0.16170000000000001</c:v>
                </c:pt>
                <c:pt idx="114">
                  <c:v>0.16159999999999999</c:v>
                </c:pt>
                <c:pt idx="115">
                  <c:v>0.1641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B67-4B32-805B-56AB4EBF3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537743"/>
        <c:axId val="1110541071"/>
      </c:lineChart>
      <c:dateAx>
        <c:axId val="1110537743"/>
        <c:scaling>
          <c:orientation val="minMax"/>
          <c:max val="46219"/>
          <c:min val="46069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10541071"/>
        <c:crosses val="autoZero"/>
        <c:auto val="1"/>
        <c:lblOffset val="100"/>
        <c:baseTimeUnit val="days"/>
      </c:dateAx>
      <c:valAx>
        <c:axId val="1110541071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10537743"/>
        <c:crossesAt val="4602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 Liquidity vs Overnight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933256138118804"/>
          <c:y val="0.28833014561239012"/>
          <c:w val="0.74528030767580988"/>
          <c:h val="0.63090175400952153"/>
        </c:manualLayout>
      </c:layout>
      <c:lineChart>
        <c:grouping val="standard"/>
        <c:varyColors val="0"/>
        <c:ser>
          <c:idx val="0"/>
          <c:order val="0"/>
          <c:tx>
            <c:strRef>
              <c:f>DATA!$BF$1</c:f>
              <c:strCache>
                <c:ptCount val="1"/>
                <c:pt idx="0">
                  <c:v> System Liquidity (N'BN)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  <a:tailEnd type="none"/>
            </a:ln>
            <a:effectLst/>
          </c:spPr>
          <c:marker>
            <c:symbol val="none"/>
          </c:marker>
          <c:cat>
            <c:numRef>
              <c:f>DATA!$A$3:$A$117</c:f>
              <c:numCache>
                <c:formatCode>m/d/yyyy</c:formatCode>
                <c:ptCount val="115"/>
                <c:pt idx="0">
                  <c:v>46218</c:v>
                </c:pt>
                <c:pt idx="1">
                  <c:v>46217</c:v>
                </c:pt>
                <c:pt idx="2">
                  <c:v>46216</c:v>
                </c:pt>
                <c:pt idx="3">
                  <c:v>46213</c:v>
                </c:pt>
                <c:pt idx="4">
                  <c:v>46212</c:v>
                </c:pt>
                <c:pt idx="5">
                  <c:v>46211</c:v>
                </c:pt>
                <c:pt idx="6">
                  <c:v>46210</c:v>
                </c:pt>
                <c:pt idx="7">
                  <c:v>46209</c:v>
                </c:pt>
                <c:pt idx="8">
                  <c:v>46206</c:v>
                </c:pt>
                <c:pt idx="9">
                  <c:v>46205</c:v>
                </c:pt>
                <c:pt idx="10">
                  <c:v>46204</c:v>
                </c:pt>
                <c:pt idx="11">
                  <c:v>46203</c:v>
                </c:pt>
                <c:pt idx="12">
                  <c:v>46202</c:v>
                </c:pt>
                <c:pt idx="13">
                  <c:v>46199</c:v>
                </c:pt>
                <c:pt idx="14">
                  <c:v>46198</c:v>
                </c:pt>
                <c:pt idx="15">
                  <c:v>46197</c:v>
                </c:pt>
                <c:pt idx="16">
                  <c:v>46196</c:v>
                </c:pt>
                <c:pt idx="17">
                  <c:v>46195</c:v>
                </c:pt>
                <c:pt idx="18">
                  <c:v>46192</c:v>
                </c:pt>
                <c:pt idx="19">
                  <c:v>46191</c:v>
                </c:pt>
                <c:pt idx="20">
                  <c:v>46190</c:v>
                </c:pt>
                <c:pt idx="21">
                  <c:v>46189</c:v>
                </c:pt>
                <c:pt idx="22">
                  <c:v>46188</c:v>
                </c:pt>
                <c:pt idx="23">
                  <c:v>46184</c:v>
                </c:pt>
                <c:pt idx="24">
                  <c:v>46183</c:v>
                </c:pt>
                <c:pt idx="25">
                  <c:v>46182</c:v>
                </c:pt>
                <c:pt idx="26">
                  <c:v>46181</c:v>
                </c:pt>
                <c:pt idx="27">
                  <c:v>46178</c:v>
                </c:pt>
                <c:pt idx="28">
                  <c:v>46177</c:v>
                </c:pt>
                <c:pt idx="29">
                  <c:v>46176</c:v>
                </c:pt>
                <c:pt idx="30">
                  <c:v>46175</c:v>
                </c:pt>
                <c:pt idx="31">
                  <c:v>46174</c:v>
                </c:pt>
                <c:pt idx="32">
                  <c:v>46171</c:v>
                </c:pt>
                <c:pt idx="33">
                  <c:v>46170</c:v>
                </c:pt>
                <c:pt idx="34">
                  <c:v>46169</c:v>
                </c:pt>
                <c:pt idx="35">
                  <c:v>46168</c:v>
                </c:pt>
                <c:pt idx="36">
                  <c:v>46167</c:v>
                </c:pt>
                <c:pt idx="37">
                  <c:v>46164</c:v>
                </c:pt>
                <c:pt idx="38">
                  <c:v>46163</c:v>
                </c:pt>
                <c:pt idx="39">
                  <c:v>46162</c:v>
                </c:pt>
                <c:pt idx="40">
                  <c:v>46161</c:v>
                </c:pt>
                <c:pt idx="41">
                  <c:v>46160</c:v>
                </c:pt>
                <c:pt idx="42">
                  <c:v>46157</c:v>
                </c:pt>
                <c:pt idx="43">
                  <c:v>46156</c:v>
                </c:pt>
                <c:pt idx="44">
                  <c:v>46155</c:v>
                </c:pt>
                <c:pt idx="45">
                  <c:v>46154</c:v>
                </c:pt>
                <c:pt idx="46">
                  <c:v>46153</c:v>
                </c:pt>
                <c:pt idx="47">
                  <c:v>46150</c:v>
                </c:pt>
                <c:pt idx="48">
                  <c:v>46149</c:v>
                </c:pt>
                <c:pt idx="49">
                  <c:v>46148</c:v>
                </c:pt>
                <c:pt idx="50">
                  <c:v>46147</c:v>
                </c:pt>
                <c:pt idx="51">
                  <c:v>46146</c:v>
                </c:pt>
                <c:pt idx="52">
                  <c:v>46143</c:v>
                </c:pt>
                <c:pt idx="53">
                  <c:v>46142</c:v>
                </c:pt>
                <c:pt idx="54">
                  <c:v>46141</c:v>
                </c:pt>
                <c:pt idx="55">
                  <c:v>46140</c:v>
                </c:pt>
                <c:pt idx="56">
                  <c:v>46139</c:v>
                </c:pt>
                <c:pt idx="57">
                  <c:v>46136</c:v>
                </c:pt>
                <c:pt idx="58">
                  <c:v>46135</c:v>
                </c:pt>
                <c:pt idx="59">
                  <c:v>46134</c:v>
                </c:pt>
                <c:pt idx="60">
                  <c:v>46133</c:v>
                </c:pt>
                <c:pt idx="61">
                  <c:v>46132</c:v>
                </c:pt>
                <c:pt idx="62">
                  <c:v>46129</c:v>
                </c:pt>
                <c:pt idx="63">
                  <c:v>46128</c:v>
                </c:pt>
                <c:pt idx="64">
                  <c:v>46127</c:v>
                </c:pt>
                <c:pt idx="65">
                  <c:v>46126</c:v>
                </c:pt>
                <c:pt idx="66">
                  <c:v>46125</c:v>
                </c:pt>
                <c:pt idx="67">
                  <c:v>46122</c:v>
                </c:pt>
                <c:pt idx="68">
                  <c:v>46121</c:v>
                </c:pt>
                <c:pt idx="69">
                  <c:v>46120</c:v>
                </c:pt>
                <c:pt idx="70">
                  <c:v>46119</c:v>
                </c:pt>
                <c:pt idx="71">
                  <c:v>46118</c:v>
                </c:pt>
                <c:pt idx="72">
                  <c:v>46115</c:v>
                </c:pt>
                <c:pt idx="73">
                  <c:v>46114</c:v>
                </c:pt>
                <c:pt idx="74">
                  <c:v>46113</c:v>
                </c:pt>
                <c:pt idx="75">
                  <c:v>46112</c:v>
                </c:pt>
                <c:pt idx="76">
                  <c:v>46111</c:v>
                </c:pt>
                <c:pt idx="77">
                  <c:v>46108</c:v>
                </c:pt>
                <c:pt idx="78">
                  <c:v>46107</c:v>
                </c:pt>
                <c:pt idx="79">
                  <c:v>46106</c:v>
                </c:pt>
                <c:pt idx="80">
                  <c:v>46105</c:v>
                </c:pt>
                <c:pt idx="81">
                  <c:v>46104</c:v>
                </c:pt>
                <c:pt idx="82">
                  <c:v>46101</c:v>
                </c:pt>
                <c:pt idx="83">
                  <c:v>46100</c:v>
                </c:pt>
                <c:pt idx="84">
                  <c:v>46099</c:v>
                </c:pt>
                <c:pt idx="85">
                  <c:v>46098</c:v>
                </c:pt>
                <c:pt idx="86">
                  <c:v>46097</c:v>
                </c:pt>
                <c:pt idx="87">
                  <c:v>46094</c:v>
                </c:pt>
                <c:pt idx="88">
                  <c:v>46093</c:v>
                </c:pt>
                <c:pt idx="89">
                  <c:v>46092</c:v>
                </c:pt>
                <c:pt idx="90">
                  <c:v>46091</c:v>
                </c:pt>
                <c:pt idx="91">
                  <c:v>46090</c:v>
                </c:pt>
                <c:pt idx="92">
                  <c:v>46087</c:v>
                </c:pt>
                <c:pt idx="93">
                  <c:v>46086</c:v>
                </c:pt>
                <c:pt idx="94">
                  <c:v>46085</c:v>
                </c:pt>
                <c:pt idx="95">
                  <c:v>46084</c:v>
                </c:pt>
                <c:pt idx="96">
                  <c:v>46083</c:v>
                </c:pt>
                <c:pt idx="97">
                  <c:v>46080</c:v>
                </c:pt>
                <c:pt idx="98">
                  <c:v>46079</c:v>
                </c:pt>
                <c:pt idx="99">
                  <c:v>46078</c:v>
                </c:pt>
                <c:pt idx="100">
                  <c:v>46077</c:v>
                </c:pt>
                <c:pt idx="101">
                  <c:v>46076</c:v>
                </c:pt>
                <c:pt idx="102">
                  <c:v>46073</c:v>
                </c:pt>
                <c:pt idx="103">
                  <c:v>46072</c:v>
                </c:pt>
                <c:pt idx="104">
                  <c:v>46071</c:v>
                </c:pt>
                <c:pt idx="105">
                  <c:v>46070</c:v>
                </c:pt>
                <c:pt idx="106">
                  <c:v>46069</c:v>
                </c:pt>
                <c:pt idx="107">
                  <c:v>46066</c:v>
                </c:pt>
                <c:pt idx="108">
                  <c:v>46065</c:v>
                </c:pt>
                <c:pt idx="109">
                  <c:v>46064</c:v>
                </c:pt>
                <c:pt idx="110">
                  <c:v>46063</c:v>
                </c:pt>
                <c:pt idx="111">
                  <c:v>46062</c:v>
                </c:pt>
                <c:pt idx="112">
                  <c:v>46059</c:v>
                </c:pt>
                <c:pt idx="113">
                  <c:v>46058</c:v>
                </c:pt>
                <c:pt idx="114">
                  <c:v>46057</c:v>
                </c:pt>
              </c:numCache>
            </c:numRef>
          </c:cat>
          <c:val>
            <c:numRef>
              <c:f>DATA!$BF$3:$BF$117</c:f>
              <c:numCache>
                <c:formatCode>0.00</c:formatCode>
                <c:ptCount val="115"/>
                <c:pt idx="0">
                  <c:v>5265.84177</c:v>
                </c:pt>
                <c:pt idx="1">
                  <c:v>5178.94038</c:v>
                </c:pt>
                <c:pt idx="2">
                  <c:v>4977.7909099999997</c:v>
                </c:pt>
                <c:pt idx="3">
                  <c:v>4327.9250049000002</c:v>
                </c:pt>
                <c:pt idx="4">
                  <c:v>4159.8949699999994</c:v>
                </c:pt>
                <c:pt idx="5">
                  <c:v>4874.0002699999995</c:v>
                </c:pt>
                <c:pt idx="6">
                  <c:v>4854.0860700000003</c:v>
                </c:pt>
                <c:pt idx="7">
                  <c:v>2305.8558700000003</c:v>
                </c:pt>
                <c:pt idx="8">
                  <c:v>2869.8141500000002</c:v>
                </c:pt>
                <c:pt idx="9">
                  <c:v>3517.9525800000001</c:v>
                </c:pt>
                <c:pt idx="10">
                  <c:v>4553.9117100000003</c:v>
                </c:pt>
                <c:pt idx="11">
                  <c:v>5603.2456299999994</c:v>
                </c:pt>
                <c:pt idx="12">
                  <c:v>3958.3404800000003</c:v>
                </c:pt>
                <c:pt idx="13">
                  <c:v>4096.9456865000002</c:v>
                </c:pt>
                <c:pt idx="14">
                  <c:v>4137.0638171000001</c:v>
                </c:pt>
                <c:pt idx="15">
                  <c:v>3823.4033446000003</c:v>
                </c:pt>
                <c:pt idx="16">
                  <c:v>6144.4561796000007</c:v>
                </c:pt>
                <c:pt idx="17">
                  <c:v>4390.7560265000002</c:v>
                </c:pt>
                <c:pt idx="18">
                  <c:v>-3770.0122700000002</c:v>
                </c:pt>
                <c:pt idx="19">
                  <c:v>3790.6887767000003</c:v>
                </c:pt>
                <c:pt idx="20">
                  <c:v>5137.3050199999998</c:v>
                </c:pt>
                <c:pt idx="21">
                  <c:v>3747.692755</c:v>
                </c:pt>
                <c:pt idx="22">
                  <c:v>3243.0944666</c:v>
                </c:pt>
                <c:pt idx="23">
                  <c:v>2565.8681648000002</c:v>
                </c:pt>
                <c:pt idx="24">
                  <c:v>4711.5098466999998</c:v>
                </c:pt>
                <c:pt idx="25">
                  <c:v>4524.84</c:v>
                </c:pt>
                <c:pt idx="26">
                  <c:v>4501.54</c:v>
                </c:pt>
                <c:pt idx="27">
                  <c:v>4787.43</c:v>
                </c:pt>
                <c:pt idx="28">
                  <c:v>4409.9760099999994</c:v>
                </c:pt>
                <c:pt idx="29">
                  <c:v>5330.1850599999998</c:v>
                </c:pt>
                <c:pt idx="30">
                  <c:v>4213.6725800000004</c:v>
                </c:pt>
                <c:pt idx="31">
                  <c:v>4570.6965099999998</c:v>
                </c:pt>
                <c:pt idx="32">
                  <c:v>6016.0025231999998</c:v>
                </c:pt>
                <c:pt idx="33">
                  <c:v>5919.1262299999999</c:v>
                </c:pt>
                <c:pt idx="34">
                  <c:v>5919.1262299999999</c:v>
                </c:pt>
                <c:pt idx="35">
                  <c:v>5919.1262299999999</c:v>
                </c:pt>
                <c:pt idx="36">
                  <c:v>3840.4965699999998</c:v>
                </c:pt>
                <c:pt idx="37">
                  <c:v>2791.1633199999997</c:v>
                </c:pt>
                <c:pt idx="38">
                  <c:v>5694.6064666000002</c:v>
                </c:pt>
                <c:pt idx="39">
                  <c:v>6214.5371270000005</c:v>
                </c:pt>
                <c:pt idx="40">
                  <c:v>5973.2903634000004</c:v>
                </c:pt>
                <c:pt idx="41">
                  <c:v>3559.8974999999996</c:v>
                </c:pt>
                <c:pt idx="42">
                  <c:v>3817.9744500000002</c:v>
                </c:pt>
                <c:pt idx="43">
                  <c:v>5278.3361500000001</c:v>
                </c:pt>
                <c:pt idx="44">
                  <c:v>5320.8723200000004</c:v>
                </c:pt>
                <c:pt idx="45">
                  <c:v>5326.2300799999994</c:v>
                </c:pt>
                <c:pt idx="46">
                  <c:v>4920.1230699999996</c:v>
                </c:pt>
                <c:pt idx="47">
                  <c:v>5667.3127498000003</c:v>
                </c:pt>
                <c:pt idx="48">
                  <c:v>6961.2455486999997</c:v>
                </c:pt>
                <c:pt idx="49">
                  <c:v>6616.6182516999997</c:v>
                </c:pt>
                <c:pt idx="50">
                  <c:v>6608.0616265999997</c:v>
                </c:pt>
                <c:pt idx="51">
                  <c:v>5562.2109639</c:v>
                </c:pt>
                <c:pt idx="52">
                  <c:v>4960.4773518000002</c:v>
                </c:pt>
                <c:pt idx="53">
                  <c:v>4960.4773518000002</c:v>
                </c:pt>
                <c:pt idx="54">
                  <c:v>5792.0574165999997</c:v>
                </c:pt>
                <c:pt idx="55">
                  <c:v>7777.2870997999999</c:v>
                </c:pt>
                <c:pt idx="56">
                  <c:v>4522.3052668999999</c:v>
                </c:pt>
                <c:pt idx="57">
                  <c:v>3969.1551033999999</c:v>
                </c:pt>
                <c:pt idx="58">
                  <c:v>3838.9402043</c:v>
                </c:pt>
                <c:pt idx="59">
                  <c:v>3946.1496910999999</c:v>
                </c:pt>
                <c:pt idx="60">
                  <c:v>3957.4698199999998</c:v>
                </c:pt>
                <c:pt idx="61">
                  <c:v>3565.9918800000005</c:v>
                </c:pt>
                <c:pt idx="62">
                  <c:v>3841.0727999999999</c:v>
                </c:pt>
                <c:pt idx="63">
                  <c:v>3823.0442600000001</c:v>
                </c:pt>
                <c:pt idx="64">
                  <c:v>3765.0434376999997</c:v>
                </c:pt>
                <c:pt idx="65">
                  <c:v>3739.4994529000001</c:v>
                </c:pt>
                <c:pt idx="66">
                  <c:v>4970.8914714999992</c:v>
                </c:pt>
                <c:pt idx="67">
                  <c:v>4789.1242700000003</c:v>
                </c:pt>
                <c:pt idx="68">
                  <c:v>4302.0669680000001</c:v>
                </c:pt>
                <c:pt idx="69">
                  <c:v>7087.8203547000003</c:v>
                </c:pt>
                <c:pt idx="70">
                  <c:v>6167.2394800000002</c:v>
                </c:pt>
                <c:pt idx="71">
                  <c:v>5406.5525473999996</c:v>
                </c:pt>
                <c:pt idx="72">
                  <c:v>5406.5525473999996</c:v>
                </c:pt>
                <c:pt idx="73">
                  <c:v>5406.5525473999996</c:v>
                </c:pt>
                <c:pt idx="74">
                  <c:v>6603.2897220000004</c:v>
                </c:pt>
                <c:pt idx="75">
                  <c:v>5289.032295</c:v>
                </c:pt>
                <c:pt idx="76">
                  <c:v>5533.4733099999994</c:v>
                </c:pt>
                <c:pt idx="77">
                  <c:v>5926.0868015999995</c:v>
                </c:pt>
                <c:pt idx="78">
                  <c:v>8866.4186161999987</c:v>
                </c:pt>
                <c:pt idx="79">
                  <c:v>8180.9185500000003</c:v>
                </c:pt>
                <c:pt idx="80">
                  <c:v>8181.3575805999999</c:v>
                </c:pt>
                <c:pt idx="81">
                  <c:v>5792.1738248999991</c:v>
                </c:pt>
                <c:pt idx="82">
                  <c:v>8240.2983199999999</c:v>
                </c:pt>
                <c:pt idx="83">
                  <c:v>8240.2983199999999</c:v>
                </c:pt>
                <c:pt idx="84">
                  <c:v>8240.2983199999999</c:v>
                </c:pt>
                <c:pt idx="85">
                  <c:v>7649.1709500000006</c:v>
                </c:pt>
                <c:pt idx="86">
                  <c:v>6780.0395699999999</c:v>
                </c:pt>
                <c:pt idx="87">
                  <c:v>6619.0705800000005</c:v>
                </c:pt>
                <c:pt idx="88">
                  <c:v>6547.415039999999</c:v>
                </c:pt>
                <c:pt idx="89">
                  <c:v>6124.0058300000001</c:v>
                </c:pt>
                <c:pt idx="90">
                  <c:v>7073.5449899999994</c:v>
                </c:pt>
                <c:pt idx="91">
                  <c:v>5291.8504499999999</c:v>
                </c:pt>
                <c:pt idx="92">
                  <c:v>5888.0767500000002</c:v>
                </c:pt>
                <c:pt idx="93">
                  <c:v>5835.0142900000001</c:v>
                </c:pt>
                <c:pt idx="94">
                  <c:v>5212.6378399999994</c:v>
                </c:pt>
                <c:pt idx="95">
                  <c:v>5674.5781999999999</c:v>
                </c:pt>
                <c:pt idx="96">
                  <c:v>4388.8686100000004</c:v>
                </c:pt>
                <c:pt idx="97">
                  <c:v>3747.9421299999999</c:v>
                </c:pt>
                <c:pt idx="98">
                  <c:v>2677.5760399999999</c:v>
                </c:pt>
                <c:pt idx="99">
                  <c:v>3528.2114100000003</c:v>
                </c:pt>
                <c:pt idx="100">
                  <c:v>3112.20894</c:v>
                </c:pt>
                <c:pt idx="101">
                  <c:v>2650.23065</c:v>
                </c:pt>
                <c:pt idx="102">
                  <c:v>2157.549</c:v>
                </c:pt>
                <c:pt idx="103">
                  <c:v>1885.8947800000003</c:v>
                </c:pt>
                <c:pt idx="104">
                  <c:v>3020.3636299999998</c:v>
                </c:pt>
                <c:pt idx="105">
                  <c:v>2955.10079</c:v>
                </c:pt>
                <c:pt idx="106">
                  <c:v>4681.6043200000004</c:v>
                </c:pt>
                <c:pt idx="107">
                  <c:v>4321.1159600000001</c:v>
                </c:pt>
                <c:pt idx="108">
                  <c:v>3812.3147000000004</c:v>
                </c:pt>
                <c:pt idx="109">
                  <c:v>3678.5031800000002</c:v>
                </c:pt>
                <c:pt idx="110">
                  <c:v>3629.14975</c:v>
                </c:pt>
                <c:pt idx="111">
                  <c:v>2750.28503</c:v>
                </c:pt>
                <c:pt idx="112">
                  <c:v>2574.4087600000003</c:v>
                </c:pt>
                <c:pt idx="113">
                  <c:v>2473.7534900000001</c:v>
                </c:pt>
                <c:pt idx="114">
                  <c:v>2252.2947999999997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D12-4A34-A583-AC5109029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517359"/>
        <c:axId val="1780521103"/>
      </c:lineChart>
      <c:lineChart>
        <c:grouping val="standard"/>
        <c:varyColors val="0"/>
        <c:ser>
          <c:idx val="1"/>
          <c:order val="1"/>
          <c:tx>
            <c:strRef>
              <c:f>DATA!$BH$1</c:f>
              <c:strCache>
                <c:ptCount val="1"/>
                <c:pt idx="0">
                  <c:v> Overnight Rate 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  <a:tailEnd type="none"/>
            </a:ln>
            <a:effectLst/>
          </c:spPr>
          <c:marker>
            <c:symbol val="none"/>
          </c:marker>
          <c:cat>
            <c:numRef>
              <c:f>DATA!$A$3:$A$116</c:f>
              <c:numCache>
                <c:formatCode>m/d/yyyy</c:formatCode>
                <c:ptCount val="114"/>
                <c:pt idx="0">
                  <c:v>46218</c:v>
                </c:pt>
                <c:pt idx="1">
                  <c:v>46217</c:v>
                </c:pt>
                <c:pt idx="2">
                  <c:v>46216</c:v>
                </c:pt>
                <c:pt idx="3">
                  <c:v>46213</c:v>
                </c:pt>
                <c:pt idx="4">
                  <c:v>46212</c:v>
                </c:pt>
                <c:pt idx="5">
                  <c:v>46211</c:v>
                </c:pt>
                <c:pt idx="6">
                  <c:v>46210</c:v>
                </c:pt>
                <c:pt idx="7">
                  <c:v>46209</c:v>
                </c:pt>
                <c:pt idx="8">
                  <c:v>46206</c:v>
                </c:pt>
                <c:pt idx="9">
                  <c:v>46205</c:v>
                </c:pt>
                <c:pt idx="10">
                  <c:v>46204</c:v>
                </c:pt>
                <c:pt idx="11">
                  <c:v>46203</c:v>
                </c:pt>
                <c:pt idx="12">
                  <c:v>46202</c:v>
                </c:pt>
                <c:pt idx="13">
                  <c:v>46199</c:v>
                </c:pt>
                <c:pt idx="14">
                  <c:v>46198</c:v>
                </c:pt>
                <c:pt idx="15">
                  <c:v>46197</c:v>
                </c:pt>
                <c:pt idx="16">
                  <c:v>46196</c:v>
                </c:pt>
                <c:pt idx="17">
                  <c:v>46195</c:v>
                </c:pt>
                <c:pt idx="18">
                  <c:v>46192</c:v>
                </c:pt>
                <c:pt idx="19">
                  <c:v>46191</c:v>
                </c:pt>
                <c:pt idx="20">
                  <c:v>46190</c:v>
                </c:pt>
                <c:pt idx="21">
                  <c:v>46189</c:v>
                </c:pt>
                <c:pt idx="22">
                  <c:v>46188</c:v>
                </c:pt>
                <c:pt idx="23">
                  <c:v>46184</c:v>
                </c:pt>
                <c:pt idx="24">
                  <c:v>46183</c:v>
                </c:pt>
                <c:pt idx="25">
                  <c:v>46182</c:v>
                </c:pt>
                <c:pt idx="26">
                  <c:v>46181</c:v>
                </c:pt>
                <c:pt idx="27">
                  <c:v>46178</c:v>
                </c:pt>
                <c:pt idx="28">
                  <c:v>46177</c:v>
                </c:pt>
                <c:pt idx="29">
                  <c:v>46176</c:v>
                </c:pt>
                <c:pt idx="30">
                  <c:v>46175</c:v>
                </c:pt>
                <c:pt idx="31">
                  <c:v>46174</c:v>
                </c:pt>
                <c:pt idx="32">
                  <c:v>46171</c:v>
                </c:pt>
                <c:pt idx="33">
                  <c:v>46170</c:v>
                </c:pt>
                <c:pt idx="34">
                  <c:v>46169</c:v>
                </c:pt>
                <c:pt idx="35">
                  <c:v>46168</c:v>
                </c:pt>
                <c:pt idx="36">
                  <c:v>46167</c:v>
                </c:pt>
                <c:pt idx="37">
                  <c:v>46164</c:v>
                </c:pt>
                <c:pt idx="38">
                  <c:v>46163</c:v>
                </c:pt>
                <c:pt idx="39">
                  <c:v>46162</c:v>
                </c:pt>
                <c:pt idx="40">
                  <c:v>46161</c:v>
                </c:pt>
                <c:pt idx="41">
                  <c:v>46160</c:v>
                </c:pt>
                <c:pt idx="42">
                  <c:v>46157</c:v>
                </c:pt>
                <c:pt idx="43">
                  <c:v>46156</c:v>
                </c:pt>
                <c:pt idx="44">
                  <c:v>46155</c:v>
                </c:pt>
                <c:pt idx="45">
                  <c:v>46154</c:v>
                </c:pt>
                <c:pt idx="46">
                  <c:v>46153</c:v>
                </c:pt>
                <c:pt idx="47">
                  <c:v>46150</c:v>
                </c:pt>
                <c:pt idx="48">
                  <c:v>46149</c:v>
                </c:pt>
                <c:pt idx="49">
                  <c:v>46148</c:v>
                </c:pt>
                <c:pt idx="50">
                  <c:v>46147</c:v>
                </c:pt>
                <c:pt idx="51">
                  <c:v>46146</c:v>
                </c:pt>
                <c:pt idx="52">
                  <c:v>46143</c:v>
                </c:pt>
                <c:pt idx="53">
                  <c:v>46142</c:v>
                </c:pt>
                <c:pt idx="54">
                  <c:v>46141</c:v>
                </c:pt>
                <c:pt idx="55">
                  <c:v>46140</c:v>
                </c:pt>
                <c:pt idx="56">
                  <c:v>46139</c:v>
                </c:pt>
                <c:pt idx="57">
                  <c:v>46136</c:v>
                </c:pt>
                <c:pt idx="58">
                  <c:v>46135</c:v>
                </c:pt>
                <c:pt idx="59">
                  <c:v>46134</c:v>
                </c:pt>
                <c:pt idx="60">
                  <c:v>46133</c:v>
                </c:pt>
                <c:pt idx="61">
                  <c:v>46132</c:v>
                </c:pt>
                <c:pt idx="62">
                  <c:v>46129</c:v>
                </c:pt>
                <c:pt idx="63">
                  <c:v>46128</c:v>
                </c:pt>
                <c:pt idx="64">
                  <c:v>46127</c:v>
                </c:pt>
                <c:pt idx="65">
                  <c:v>46126</c:v>
                </c:pt>
                <c:pt idx="66">
                  <c:v>46125</c:v>
                </c:pt>
                <c:pt idx="67">
                  <c:v>46122</c:v>
                </c:pt>
                <c:pt idx="68">
                  <c:v>46121</c:v>
                </c:pt>
                <c:pt idx="69">
                  <c:v>46120</c:v>
                </c:pt>
                <c:pt idx="70">
                  <c:v>46119</c:v>
                </c:pt>
                <c:pt idx="71">
                  <c:v>46118</c:v>
                </c:pt>
                <c:pt idx="72">
                  <c:v>46115</c:v>
                </c:pt>
                <c:pt idx="73">
                  <c:v>46114</c:v>
                </c:pt>
                <c:pt idx="74">
                  <c:v>46113</c:v>
                </c:pt>
                <c:pt idx="75">
                  <c:v>46112</c:v>
                </c:pt>
                <c:pt idx="76">
                  <c:v>46111</c:v>
                </c:pt>
                <c:pt idx="77">
                  <c:v>46108</c:v>
                </c:pt>
                <c:pt idx="78">
                  <c:v>46107</c:v>
                </c:pt>
                <c:pt idx="79">
                  <c:v>46106</c:v>
                </c:pt>
                <c:pt idx="80">
                  <c:v>46105</c:v>
                </c:pt>
                <c:pt idx="81">
                  <c:v>46104</c:v>
                </c:pt>
                <c:pt idx="82">
                  <c:v>46101</c:v>
                </c:pt>
                <c:pt idx="83">
                  <c:v>46100</c:v>
                </c:pt>
                <c:pt idx="84">
                  <c:v>46099</c:v>
                </c:pt>
                <c:pt idx="85">
                  <c:v>46098</c:v>
                </c:pt>
                <c:pt idx="86">
                  <c:v>46097</c:v>
                </c:pt>
                <c:pt idx="87">
                  <c:v>46094</c:v>
                </c:pt>
                <c:pt idx="88">
                  <c:v>46093</c:v>
                </c:pt>
                <c:pt idx="89">
                  <c:v>46092</c:v>
                </c:pt>
                <c:pt idx="90">
                  <c:v>46091</c:v>
                </c:pt>
                <c:pt idx="91">
                  <c:v>46090</c:v>
                </c:pt>
                <c:pt idx="92">
                  <c:v>46087</c:v>
                </c:pt>
                <c:pt idx="93">
                  <c:v>46086</c:v>
                </c:pt>
                <c:pt idx="94">
                  <c:v>46085</c:v>
                </c:pt>
                <c:pt idx="95">
                  <c:v>46084</c:v>
                </c:pt>
                <c:pt idx="96">
                  <c:v>46083</c:v>
                </c:pt>
                <c:pt idx="97">
                  <c:v>46080</c:v>
                </c:pt>
                <c:pt idx="98">
                  <c:v>46079</c:v>
                </c:pt>
                <c:pt idx="99">
                  <c:v>46078</c:v>
                </c:pt>
                <c:pt idx="100">
                  <c:v>46077</c:v>
                </c:pt>
                <c:pt idx="101">
                  <c:v>46076</c:v>
                </c:pt>
                <c:pt idx="102">
                  <c:v>46073</c:v>
                </c:pt>
                <c:pt idx="103">
                  <c:v>46072</c:v>
                </c:pt>
                <c:pt idx="104">
                  <c:v>46071</c:v>
                </c:pt>
                <c:pt idx="105">
                  <c:v>46070</c:v>
                </c:pt>
                <c:pt idx="106">
                  <c:v>46069</c:v>
                </c:pt>
                <c:pt idx="107">
                  <c:v>46066</c:v>
                </c:pt>
                <c:pt idx="108">
                  <c:v>46065</c:v>
                </c:pt>
                <c:pt idx="109">
                  <c:v>46064</c:v>
                </c:pt>
                <c:pt idx="110">
                  <c:v>46063</c:v>
                </c:pt>
                <c:pt idx="111">
                  <c:v>46062</c:v>
                </c:pt>
                <c:pt idx="112">
                  <c:v>46059</c:v>
                </c:pt>
                <c:pt idx="113">
                  <c:v>46058</c:v>
                </c:pt>
              </c:numCache>
            </c:numRef>
          </c:cat>
          <c:val>
            <c:numRef>
              <c:f>DATA!$BH$3:$BH$117</c:f>
              <c:numCache>
                <c:formatCode>0.00</c:formatCode>
                <c:ptCount val="115"/>
                <c:pt idx="0">
                  <c:v>22.16</c:v>
                </c:pt>
                <c:pt idx="1">
                  <c:v>22.09</c:v>
                </c:pt>
                <c:pt idx="2">
                  <c:v>22.09</c:v>
                </c:pt>
                <c:pt idx="3">
                  <c:v>22.23</c:v>
                </c:pt>
                <c:pt idx="4">
                  <c:v>22.2</c:v>
                </c:pt>
                <c:pt idx="5">
                  <c:v>22.13</c:v>
                </c:pt>
                <c:pt idx="6">
                  <c:v>22.15</c:v>
                </c:pt>
                <c:pt idx="7">
                  <c:v>22.25</c:v>
                </c:pt>
                <c:pt idx="8">
                  <c:v>22.182500000000001</c:v>
                </c:pt>
                <c:pt idx="9">
                  <c:v>22.18</c:v>
                </c:pt>
                <c:pt idx="10">
                  <c:v>22.212499999999999</c:v>
                </c:pt>
                <c:pt idx="11">
                  <c:v>22.157499999999999</c:v>
                </c:pt>
                <c:pt idx="12">
                  <c:v>22.18</c:v>
                </c:pt>
                <c:pt idx="13">
                  <c:v>22.23</c:v>
                </c:pt>
                <c:pt idx="14">
                  <c:v>22.21</c:v>
                </c:pt>
                <c:pt idx="15">
                  <c:v>22.15</c:v>
                </c:pt>
                <c:pt idx="16">
                  <c:v>22.326000000000001</c:v>
                </c:pt>
                <c:pt idx="17">
                  <c:v>22.32</c:v>
                </c:pt>
                <c:pt idx="18">
                  <c:v>22.2</c:v>
                </c:pt>
                <c:pt idx="19">
                  <c:v>22.21</c:v>
                </c:pt>
                <c:pt idx="20">
                  <c:v>22.21</c:v>
                </c:pt>
                <c:pt idx="21">
                  <c:v>22.26</c:v>
                </c:pt>
                <c:pt idx="22">
                  <c:v>22.231999999999999</c:v>
                </c:pt>
                <c:pt idx="23">
                  <c:v>22.16</c:v>
                </c:pt>
                <c:pt idx="24">
                  <c:v>22.04</c:v>
                </c:pt>
                <c:pt idx="25">
                  <c:v>22.14</c:v>
                </c:pt>
                <c:pt idx="26">
                  <c:v>22.17</c:v>
                </c:pt>
                <c:pt idx="27">
                  <c:v>22.1</c:v>
                </c:pt>
                <c:pt idx="28">
                  <c:v>22.15</c:v>
                </c:pt>
                <c:pt idx="29">
                  <c:v>22.19</c:v>
                </c:pt>
                <c:pt idx="30">
                  <c:v>22.24</c:v>
                </c:pt>
                <c:pt idx="31">
                  <c:v>22.24</c:v>
                </c:pt>
                <c:pt idx="32">
                  <c:v>22.19</c:v>
                </c:pt>
                <c:pt idx="33">
                  <c:v>22.19</c:v>
                </c:pt>
                <c:pt idx="34">
                  <c:v>22.19</c:v>
                </c:pt>
                <c:pt idx="35">
                  <c:v>22.19</c:v>
                </c:pt>
                <c:pt idx="36">
                  <c:v>22.19</c:v>
                </c:pt>
                <c:pt idx="37">
                  <c:v>22.24</c:v>
                </c:pt>
                <c:pt idx="38">
                  <c:v>22.18</c:v>
                </c:pt>
                <c:pt idx="39">
                  <c:v>22.14</c:v>
                </c:pt>
                <c:pt idx="40">
                  <c:v>22.23</c:v>
                </c:pt>
                <c:pt idx="41">
                  <c:v>22.14</c:v>
                </c:pt>
                <c:pt idx="42">
                  <c:v>22.24</c:v>
                </c:pt>
                <c:pt idx="43">
                  <c:v>22.2</c:v>
                </c:pt>
                <c:pt idx="44">
                  <c:v>22.16</c:v>
                </c:pt>
                <c:pt idx="45">
                  <c:v>22.21</c:v>
                </c:pt>
                <c:pt idx="46">
                  <c:v>22.21</c:v>
                </c:pt>
                <c:pt idx="47">
                  <c:v>22.19</c:v>
                </c:pt>
                <c:pt idx="48">
                  <c:v>22.25</c:v>
                </c:pt>
                <c:pt idx="49">
                  <c:v>22.17</c:v>
                </c:pt>
                <c:pt idx="50">
                  <c:v>22.13</c:v>
                </c:pt>
                <c:pt idx="51">
                  <c:v>22.24</c:v>
                </c:pt>
                <c:pt idx="52">
                  <c:v>22.3</c:v>
                </c:pt>
                <c:pt idx="53">
                  <c:v>22.3</c:v>
                </c:pt>
                <c:pt idx="54">
                  <c:v>22.11</c:v>
                </c:pt>
                <c:pt idx="55">
                  <c:v>22.15</c:v>
                </c:pt>
                <c:pt idx="56">
                  <c:v>22.2</c:v>
                </c:pt>
                <c:pt idx="57">
                  <c:v>22.2</c:v>
                </c:pt>
                <c:pt idx="58">
                  <c:v>22.21</c:v>
                </c:pt>
                <c:pt idx="59">
                  <c:v>22.25</c:v>
                </c:pt>
                <c:pt idx="60">
                  <c:v>22.29</c:v>
                </c:pt>
                <c:pt idx="61">
                  <c:v>22.23</c:v>
                </c:pt>
                <c:pt idx="62">
                  <c:v>22.16</c:v>
                </c:pt>
                <c:pt idx="63">
                  <c:v>22.31</c:v>
                </c:pt>
                <c:pt idx="64">
                  <c:v>22.2</c:v>
                </c:pt>
                <c:pt idx="65">
                  <c:v>22.29</c:v>
                </c:pt>
                <c:pt idx="66">
                  <c:v>22.19</c:v>
                </c:pt>
                <c:pt idx="67">
                  <c:v>22.35</c:v>
                </c:pt>
                <c:pt idx="68">
                  <c:v>22.31</c:v>
                </c:pt>
                <c:pt idx="69">
                  <c:v>22.31</c:v>
                </c:pt>
                <c:pt idx="70">
                  <c:v>22.25</c:v>
                </c:pt>
                <c:pt idx="71">
                  <c:v>22.31</c:v>
                </c:pt>
                <c:pt idx="72">
                  <c:v>22.31</c:v>
                </c:pt>
                <c:pt idx="73">
                  <c:v>22.31</c:v>
                </c:pt>
                <c:pt idx="74">
                  <c:v>22.3</c:v>
                </c:pt>
                <c:pt idx="75">
                  <c:v>22.06</c:v>
                </c:pt>
                <c:pt idx="76">
                  <c:v>22.25</c:v>
                </c:pt>
                <c:pt idx="77">
                  <c:v>22.26</c:v>
                </c:pt>
                <c:pt idx="78">
                  <c:v>22.3</c:v>
                </c:pt>
                <c:pt idx="79">
                  <c:v>22.32</c:v>
                </c:pt>
                <c:pt idx="80">
                  <c:v>22.26</c:v>
                </c:pt>
                <c:pt idx="81">
                  <c:v>22.27</c:v>
                </c:pt>
                <c:pt idx="82">
                  <c:v>22.21</c:v>
                </c:pt>
                <c:pt idx="83">
                  <c:v>22.21</c:v>
                </c:pt>
                <c:pt idx="84">
                  <c:v>22.21</c:v>
                </c:pt>
                <c:pt idx="85">
                  <c:v>22.26</c:v>
                </c:pt>
                <c:pt idx="86">
                  <c:v>22.28</c:v>
                </c:pt>
                <c:pt idx="87">
                  <c:v>22.33</c:v>
                </c:pt>
                <c:pt idx="88">
                  <c:v>22.3</c:v>
                </c:pt>
                <c:pt idx="89">
                  <c:v>22.15</c:v>
                </c:pt>
                <c:pt idx="90">
                  <c:v>22.17</c:v>
                </c:pt>
                <c:pt idx="91">
                  <c:v>22.29</c:v>
                </c:pt>
                <c:pt idx="92">
                  <c:v>22.21</c:v>
                </c:pt>
                <c:pt idx="93">
                  <c:v>22.29</c:v>
                </c:pt>
                <c:pt idx="94">
                  <c:v>22.21</c:v>
                </c:pt>
                <c:pt idx="95">
                  <c:v>22.35</c:v>
                </c:pt>
                <c:pt idx="96">
                  <c:v>22.17</c:v>
                </c:pt>
                <c:pt idx="97">
                  <c:v>22.17</c:v>
                </c:pt>
                <c:pt idx="98">
                  <c:v>22.25</c:v>
                </c:pt>
                <c:pt idx="99">
                  <c:v>22.15</c:v>
                </c:pt>
                <c:pt idx="100">
                  <c:v>22.25</c:v>
                </c:pt>
                <c:pt idx="101">
                  <c:v>22.68</c:v>
                </c:pt>
                <c:pt idx="102">
                  <c:v>22.71</c:v>
                </c:pt>
                <c:pt idx="103">
                  <c:v>22.87</c:v>
                </c:pt>
                <c:pt idx="104">
                  <c:v>22.83</c:v>
                </c:pt>
                <c:pt idx="105">
                  <c:v>22.8</c:v>
                </c:pt>
                <c:pt idx="106">
                  <c:v>22.79</c:v>
                </c:pt>
                <c:pt idx="107">
                  <c:v>22.78</c:v>
                </c:pt>
                <c:pt idx="108">
                  <c:v>22.75</c:v>
                </c:pt>
                <c:pt idx="109">
                  <c:v>22.76</c:v>
                </c:pt>
                <c:pt idx="110">
                  <c:v>22.86</c:v>
                </c:pt>
                <c:pt idx="111">
                  <c:v>22.81</c:v>
                </c:pt>
                <c:pt idx="112">
                  <c:v>22.81</c:v>
                </c:pt>
                <c:pt idx="113">
                  <c:v>22.8</c:v>
                </c:pt>
                <c:pt idx="114">
                  <c:v>22.83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D12-4A34-A583-AC5109029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339119"/>
        <c:axId val="1411328303"/>
      </c:lineChart>
      <c:dateAx>
        <c:axId val="1780517359"/>
        <c:scaling>
          <c:orientation val="minMax"/>
          <c:max val="46219"/>
          <c:min val="46069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780521103"/>
        <c:crosses val="autoZero"/>
        <c:auto val="1"/>
        <c:lblOffset val="100"/>
        <c:baseTimeUnit val="days"/>
      </c:dateAx>
      <c:valAx>
        <c:axId val="17805211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NGN'Bn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780517359"/>
        <c:crosses val="autoZero"/>
        <c:crossBetween val="between"/>
      </c:valAx>
      <c:valAx>
        <c:axId val="141132830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411339119"/>
        <c:crosses val="max"/>
        <c:crossBetween val="between"/>
      </c:valAx>
      <c:dateAx>
        <c:axId val="141133911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1132830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60660318016661"/>
          <c:y val="0.143975836457859"/>
          <c:w val="0.57108257352037539"/>
          <c:h val="7.4895657908209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USDNGN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DATA!$AR$1</c:f>
              <c:strCache>
                <c:ptCount val="1"/>
                <c:pt idx="0">
                  <c:v> USDNGN (Parallel Market)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c:spPr>
          <c:marker>
            <c:symbol val="none"/>
          </c:marker>
          <c:cat>
            <c:numRef>
              <c:f>DATA!$A$2:$A$117</c:f>
              <c:numCache>
                <c:formatCode>m/d/yyyy</c:formatCode>
                <c:ptCount val="116"/>
                <c:pt idx="1">
                  <c:v>46218</c:v>
                </c:pt>
                <c:pt idx="2">
                  <c:v>46217</c:v>
                </c:pt>
                <c:pt idx="3">
                  <c:v>46216</c:v>
                </c:pt>
                <c:pt idx="4">
                  <c:v>46213</c:v>
                </c:pt>
                <c:pt idx="5">
                  <c:v>46212</c:v>
                </c:pt>
                <c:pt idx="6">
                  <c:v>46211</c:v>
                </c:pt>
                <c:pt idx="7">
                  <c:v>46210</c:v>
                </c:pt>
                <c:pt idx="8">
                  <c:v>46209</c:v>
                </c:pt>
                <c:pt idx="9">
                  <c:v>46206</c:v>
                </c:pt>
                <c:pt idx="10">
                  <c:v>46205</c:v>
                </c:pt>
                <c:pt idx="11">
                  <c:v>46204</c:v>
                </c:pt>
                <c:pt idx="12">
                  <c:v>46203</c:v>
                </c:pt>
                <c:pt idx="13">
                  <c:v>46202</c:v>
                </c:pt>
                <c:pt idx="14">
                  <c:v>46199</c:v>
                </c:pt>
                <c:pt idx="15">
                  <c:v>46198</c:v>
                </c:pt>
                <c:pt idx="16">
                  <c:v>46197</c:v>
                </c:pt>
                <c:pt idx="17">
                  <c:v>46196</c:v>
                </c:pt>
                <c:pt idx="18">
                  <c:v>46195</c:v>
                </c:pt>
                <c:pt idx="19">
                  <c:v>46192</c:v>
                </c:pt>
                <c:pt idx="20">
                  <c:v>46191</c:v>
                </c:pt>
                <c:pt idx="21">
                  <c:v>46190</c:v>
                </c:pt>
                <c:pt idx="22">
                  <c:v>46189</c:v>
                </c:pt>
                <c:pt idx="23">
                  <c:v>46188</c:v>
                </c:pt>
                <c:pt idx="24">
                  <c:v>46184</c:v>
                </c:pt>
                <c:pt idx="25">
                  <c:v>46183</c:v>
                </c:pt>
                <c:pt idx="26">
                  <c:v>46182</c:v>
                </c:pt>
                <c:pt idx="27">
                  <c:v>46181</c:v>
                </c:pt>
                <c:pt idx="28">
                  <c:v>46178</c:v>
                </c:pt>
                <c:pt idx="29">
                  <c:v>46177</c:v>
                </c:pt>
                <c:pt idx="30">
                  <c:v>46176</c:v>
                </c:pt>
                <c:pt idx="31">
                  <c:v>46175</c:v>
                </c:pt>
                <c:pt idx="32">
                  <c:v>46174</c:v>
                </c:pt>
                <c:pt idx="33">
                  <c:v>46171</c:v>
                </c:pt>
                <c:pt idx="34">
                  <c:v>46170</c:v>
                </c:pt>
                <c:pt idx="35">
                  <c:v>46169</c:v>
                </c:pt>
                <c:pt idx="36">
                  <c:v>46168</c:v>
                </c:pt>
                <c:pt idx="37">
                  <c:v>46167</c:v>
                </c:pt>
                <c:pt idx="38">
                  <c:v>46164</c:v>
                </c:pt>
                <c:pt idx="39">
                  <c:v>46163</c:v>
                </c:pt>
                <c:pt idx="40">
                  <c:v>46162</c:v>
                </c:pt>
                <c:pt idx="41">
                  <c:v>46161</c:v>
                </c:pt>
                <c:pt idx="42">
                  <c:v>46160</c:v>
                </c:pt>
                <c:pt idx="43">
                  <c:v>46157</c:v>
                </c:pt>
                <c:pt idx="44">
                  <c:v>46156</c:v>
                </c:pt>
                <c:pt idx="45">
                  <c:v>46155</c:v>
                </c:pt>
                <c:pt idx="46">
                  <c:v>46154</c:v>
                </c:pt>
                <c:pt idx="47">
                  <c:v>46153</c:v>
                </c:pt>
                <c:pt idx="48">
                  <c:v>46150</c:v>
                </c:pt>
                <c:pt idx="49">
                  <c:v>46149</c:v>
                </c:pt>
                <c:pt idx="50">
                  <c:v>46148</c:v>
                </c:pt>
                <c:pt idx="51">
                  <c:v>46147</c:v>
                </c:pt>
                <c:pt idx="52">
                  <c:v>46146</c:v>
                </c:pt>
                <c:pt idx="53">
                  <c:v>46143</c:v>
                </c:pt>
                <c:pt idx="54">
                  <c:v>46142</c:v>
                </c:pt>
                <c:pt idx="55">
                  <c:v>46141</c:v>
                </c:pt>
                <c:pt idx="56">
                  <c:v>46140</c:v>
                </c:pt>
                <c:pt idx="57">
                  <c:v>46139</c:v>
                </c:pt>
                <c:pt idx="58">
                  <c:v>46136</c:v>
                </c:pt>
                <c:pt idx="59">
                  <c:v>46135</c:v>
                </c:pt>
                <c:pt idx="60">
                  <c:v>46134</c:v>
                </c:pt>
                <c:pt idx="61">
                  <c:v>46133</c:v>
                </c:pt>
                <c:pt idx="62">
                  <c:v>46132</c:v>
                </c:pt>
                <c:pt idx="63">
                  <c:v>46129</c:v>
                </c:pt>
                <c:pt idx="64">
                  <c:v>46128</c:v>
                </c:pt>
                <c:pt idx="65">
                  <c:v>46127</c:v>
                </c:pt>
                <c:pt idx="66">
                  <c:v>46126</c:v>
                </c:pt>
                <c:pt idx="67">
                  <c:v>46125</c:v>
                </c:pt>
                <c:pt idx="68">
                  <c:v>46122</c:v>
                </c:pt>
                <c:pt idx="69">
                  <c:v>46121</c:v>
                </c:pt>
                <c:pt idx="70">
                  <c:v>46120</c:v>
                </c:pt>
                <c:pt idx="71">
                  <c:v>46119</c:v>
                </c:pt>
                <c:pt idx="72">
                  <c:v>46118</c:v>
                </c:pt>
                <c:pt idx="73">
                  <c:v>46115</c:v>
                </c:pt>
                <c:pt idx="74">
                  <c:v>46114</c:v>
                </c:pt>
                <c:pt idx="75">
                  <c:v>46113</c:v>
                </c:pt>
                <c:pt idx="76">
                  <c:v>46112</c:v>
                </c:pt>
                <c:pt idx="77">
                  <c:v>46111</c:v>
                </c:pt>
                <c:pt idx="78">
                  <c:v>46108</c:v>
                </c:pt>
                <c:pt idx="79">
                  <c:v>46107</c:v>
                </c:pt>
                <c:pt idx="80">
                  <c:v>46106</c:v>
                </c:pt>
                <c:pt idx="81">
                  <c:v>46105</c:v>
                </c:pt>
                <c:pt idx="82">
                  <c:v>46104</c:v>
                </c:pt>
                <c:pt idx="83">
                  <c:v>46101</c:v>
                </c:pt>
                <c:pt idx="84">
                  <c:v>46100</c:v>
                </c:pt>
                <c:pt idx="85">
                  <c:v>46099</c:v>
                </c:pt>
                <c:pt idx="86">
                  <c:v>46098</c:v>
                </c:pt>
                <c:pt idx="87">
                  <c:v>46097</c:v>
                </c:pt>
                <c:pt idx="88">
                  <c:v>46094</c:v>
                </c:pt>
                <c:pt idx="89">
                  <c:v>46093</c:v>
                </c:pt>
                <c:pt idx="90">
                  <c:v>46092</c:v>
                </c:pt>
                <c:pt idx="91">
                  <c:v>46091</c:v>
                </c:pt>
                <c:pt idx="92">
                  <c:v>46090</c:v>
                </c:pt>
                <c:pt idx="93">
                  <c:v>46087</c:v>
                </c:pt>
                <c:pt idx="94">
                  <c:v>46086</c:v>
                </c:pt>
                <c:pt idx="95">
                  <c:v>46085</c:v>
                </c:pt>
                <c:pt idx="96">
                  <c:v>46084</c:v>
                </c:pt>
                <c:pt idx="97">
                  <c:v>46083</c:v>
                </c:pt>
                <c:pt idx="98">
                  <c:v>46080</c:v>
                </c:pt>
                <c:pt idx="99">
                  <c:v>46079</c:v>
                </c:pt>
                <c:pt idx="100">
                  <c:v>46078</c:v>
                </c:pt>
                <c:pt idx="101">
                  <c:v>46077</c:v>
                </c:pt>
                <c:pt idx="102">
                  <c:v>46076</c:v>
                </c:pt>
                <c:pt idx="103">
                  <c:v>46073</c:v>
                </c:pt>
                <c:pt idx="104">
                  <c:v>46072</c:v>
                </c:pt>
                <c:pt idx="105">
                  <c:v>46071</c:v>
                </c:pt>
                <c:pt idx="106">
                  <c:v>46070</c:v>
                </c:pt>
                <c:pt idx="107">
                  <c:v>46069</c:v>
                </c:pt>
                <c:pt idx="108">
                  <c:v>46066</c:v>
                </c:pt>
                <c:pt idx="109">
                  <c:v>46065</c:v>
                </c:pt>
                <c:pt idx="110">
                  <c:v>46064</c:v>
                </c:pt>
                <c:pt idx="111">
                  <c:v>46063</c:v>
                </c:pt>
                <c:pt idx="112">
                  <c:v>46062</c:v>
                </c:pt>
                <c:pt idx="113">
                  <c:v>46059</c:v>
                </c:pt>
                <c:pt idx="114">
                  <c:v>46058</c:v>
                </c:pt>
                <c:pt idx="115">
                  <c:v>46057</c:v>
                </c:pt>
              </c:numCache>
            </c:numRef>
          </c:cat>
          <c:val>
            <c:numRef>
              <c:f>DATA!$AR$2:$AR$117</c:f>
              <c:numCache>
                <c:formatCode>_(* #,##0.00_);_(* \(#,##0.00\);_(* "-"??_);_(@_)</c:formatCode>
                <c:ptCount val="116"/>
                <c:pt idx="1">
                  <c:v>1415</c:v>
                </c:pt>
                <c:pt idx="2">
                  <c:v>1420</c:v>
                </c:pt>
                <c:pt idx="3">
                  <c:v>1425</c:v>
                </c:pt>
                <c:pt idx="4">
                  <c:v>1425</c:v>
                </c:pt>
                <c:pt idx="5">
                  <c:v>1405</c:v>
                </c:pt>
                <c:pt idx="6">
                  <c:v>1405</c:v>
                </c:pt>
                <c:pt idx="7">
                  <c:v>1405</c:v>
                </c:pt>
                <c:pt idx="8">
                  <c:v>1405</c:v>
                </c:pt>
                <c:pt idx="9">
                  <c:v>1397</c:v>
                </c:pt>
                <c:pt idx="10">
                  <c:v>1399</c:v>
                </c:pt>
                <c:pt idx="11">
                  <c:v>1385</c:v>
                </c:pt>
                <c:pt idx="12">
                  <c:v>1385</c:v>
                </c:pt>
                <c:pt idx="13">
                  <c:v>1395</c:v>
                </c:pt>
                <c:pt idx="14">
                  <c:v>1390</c:v>
                </c:pt>
                <c:pt idx="15">
                  <c:v>1390</c:v>
                </c:pt>
                <c:pt idx="16">
                  <c:v>1395</c:v>
                </c:pt>
                <c:pt idx="17">
                  <c:v>1395</c:v>
                </c:pt>
                <c:pt idx="18">
                  <c:v>1400</c:v>
                </c:pt>
                <c:pt idx="19">
                  <c:v>1400</c:v>
                </c:pt>
                <c:pt idx="20">
                  <c:v>1400</c:v>
                </c:pt>
                <c:pt idx="21">
                  <c:v>1396</c:v>
                </c:pt>
                <c:pt idx="22">
                  <c:v>1396</c:v>
                </c:pt>
                <c:pt idx="23">
                  <c:v>1395</c:v>
                </c:pt>
                <c:pt idx="24">
                  <c:v>1390</c:v>
                </c:pt>
                <c:pt idx="25">
                  <c:v>1390</c:v>
                </c:pt>
                <c:pt idx="26">
                  <c:v>1395</c:v>
                </c:pt>
                <c:pt idx="27">
                  <c:v>1394</c:v>
                </c:pt>
                <c:pt idx="28">
                  <c:v>1390</c:v>
                </c:pt>
                <c:pt idx="29">
                  <c:v>1384</c:v>
                </c:pt>
                <c:pt idx="30">
                  <c:v>1385</c:v>
                </c:pt>
                <c:pt idx="31">
                  <c:v>1385</c:v>
                </c:pt>
                <c:pt idx="32">
                  <c:v>1385</c:v>
                </c:pt>
                <c:pt idx="33">
                  <c:v>1390</c:v>
                </c:pt>
                <c:pt idx="34">
                  <c:v>1385</c:v>
                </c:pt>
                <c:pt idx="35">
                  <c:v>1385</c:v>
                </c:pt>
                <c:pt idx="36">
                  <c:v>1385</c:v>
                </c:pt>
                <c:pt idx="37">
                  <c:v>1390</c:v>
                </c:pt>
                <c:pt idx="38">
                  <c:v>1390</c:v>
                </c:pt>
                <c:pt idx="39">
                  <c:v>1390</c:v>
                </c:pt>
                <c:pt idx="40">
                  <c:v>1395</c:v>
                </c:pt>
                <c:pt idx="41">
                  <c:v>1395</c:v>
                </c:pt>
                <c:pt idx="42">
                  <c:v>1405</c:v>
                </c:pt>
                <c:pt idx="43">
                  <c:v>1400</c:v>
                </c:pt>
                <c:pt idx="44">
                  <c:v>1395</c:v>
                </c:pt>
                <c:pt idx="45">
                  <c:v>1400</c:v>
                </c:pt>
                <c:pt idx="46">
                  <c:v>1400</c:v>
                </c:pt>
                <c:pt idx="47">
                  <c:v>1400</c:v>
                </c:pt>
                <c:pt idx="48">
                  <c:v>1395</c:v>
                </c:pt>
                <c:pt idx="49">
                  <c:v>1395</c:v>
                </c:pt>
                <c:pt idx="50">
                  <c:v>1390</c:v>
                </c:pt>
                <c:pt idx="51">
                  <c:v>1390</c:v>
                </c:pt>
                <c:pt idx="52">
                  <c:v>1400</c:v>
                </c:pt>
                <c:pt idx="53">
                  <c:v>1405</c:v>
                </c:pt>
                <c:pt idx="54">
                  <c:v>1405</c:v>
                </c:pt>
                <c:pt idx="55">
                  <c:v>1405</c:v>
                </c:pt>
                <c:pt idx="56">
                  <c:v>1405</c:v>
                </c:pt>
                <c:pt idx="57">
                  <c:v>1405</c:v>
                </c:pt>
                <c:pt idx="58">
                  <c:v>1400</c:v>
                </c:pt>
                <c:pt idx="59">
                  <c:v>1390</c:v>
                </c:pt>
                <c:pt idx="60">
                  <c:v>1395</c:v>
                </c:pt>
                <c:pt idx="61">
                  <c:v>1395</c:v>
                </c:pt>
                <c:pt idx="62">
                  <c:v>1395</c:v>
                </c:pt>
                <c:pt idx="63">
                  <c:v>1400</c:v>
                </c:pt>
                <c:pt idx="64">
                  <c:v>1400</c:v>
                </c:pt>
                <c:pt idx="65">
                  <c:v>1390</c:v>
                </c:pt>
                <c:pt idx="66">
                  <c:v>1390</c:v>
                </c:pt>
                <c:pt idx="67">
                  <c:v>1395</c:v>
                </c:pt>
                <c:pt idx="68">
                  <c:v>1400</c:v>
                </c:pt>
                <c:pt idx="69">
                  <c:v>1400</c:v>
                </c:pt>
                <c:pt idx="70">
                  <c:v>1405</c:v>
                </c:pt>
                <c:pt idx="71">
                  <c:v>1400</c:v>
                </c:pt>
                <c:pt idx="72">
                  <c:v>1400</c:v>
                </c:pt>
                <c:pt idx="73">
                  <c:v>1400</c:v>
                </c:pt>
                <c:pt idx="74">
                  <c:v>1400</c:v>
                </c:pt>
                <c:pt idx="75">
                  <c:v>1410</c:v>
                </c:pt>
                <c:pt idx="76">
                  <c:v>1420</c:v>
                </c:pt>
                <c:pt idx="77">
                  <c:v>1420</c:v>
                </c:pt>
                <c:pt idx="78">
                  <c:v>1415</c:v>
                </c:pt>
                <c:pt idx="79">
                  <c:v>1425</c:v>
                </c:pt>
                <c:pt idx="80">
                  <c:v>1420</c:v>
                </c:pt>
                <c:pt idx="81">
                  <c:v>1420</c:v>
                </c:pt>
                <c:pt idx="82">
                  <c:v>1395</c:v>
                </c:pt>
                <c:pt idx="83">
                  <c:v>1380</c:v>
                </c:pt>
                <c:pt idx="84">
                  <c:v>1380</c:v>
                </c:pt>
                <c:pt idx="85">
                  <c:v>1380</c:v>
                </c:pt>
                <c:pt idx="86">
                  <c:v>1395</c:v>
                </c:pt>
                <c:pt idx="87">
                  <c:v>1400</c:v>
                </c:pt>
                <c:pt idx="88">
                  <c:v>1400</c:v>
                </c:pt>
                <c:pt idx="89">
                  <c:v>1410</c:v>
                </c:pt>
                <c:pt idx="90">
                  <c:v>1440</c:v>
                </c:pt>
                <c:pt idx="91">
                  <c:v>1430</c:v>
                </c:pt>
                <c:pt idx="92">
                  <c:v>1420</c:v>
                </c:pt>
                <c:pt idx="93">
                  <c:v>1415</c:v>
                </c:pt>
                <c:pt idx="94">
                  <c:v>1410</c:v>
                </c:pt>
                <c:pt idx="95">
                  <c:v>1400</c:v>
                </c:pt>
                <c:pt idx="96">
                  <c:v>1385</c:v>
                </c:pt>
                <c:pt idx="97">
                  <c:v>1385</c:v>
                </c:pt>
                <c:pt idx="98">
                  <c:v>1400</c:v>
                </c:pt>
                <c:pt idx="99">
                  <c:v>1390</c:v>
                </c:pt>
                <c:pt idx="100">
                  <c:v>1400</c:v>
                </c:pt>
                <c:pt idx="101">
                  <c:v>1400</c:v>
                </c:pt>
                <c:pt idx="102">
                  <c:v>1360</c:v>
                </c:pt>
                <c:pt idx="103">
                  <c:v>1340</c:v>
                </c:pt>
                <c:pt idx="104">
                  <c:v>1360</c:v>
                </c:pt>
                <c:pt idx="105">
                  <c:v>1370</c:v>
                </c:pt>
                <c:pt idx="106">
                  <c:v>1385</c:v>
                </c:pt>
                <c:pt idx="107">
                  <c:v>1395</c:v>
                </c:pt>
                <c:pt idx="108">
                  <c:v>1400</c:v>
                </c:pt>
                <c:pt idx="109">
                  <c:v>1420</c:v>
                </c:pt>
                <c:pt idx="110">
                  <c:v>1430</c:v>
                </c:pt>
                <c:pt idx="111">
                  <c:v>1435</c:v>
                </c:pt>
                <c:pt idx="112">
                  <c:v>1430</c:v>
                </c:pt>
                <c:pt idx="113">
                  <c:v>1430</c:v>
                </c:pt>
                <c:pt idx="114">
                  <c:v>1440</c:v>
                </c:pt>
                <c:pt idx="115">
                  <c:v>1440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BC-43AF-ADF5-757F12ABE9FE}"/>
            </c:ext>
          </c:extLst>
        </c:ser>
        <c:ser>
          <c:idx val="1"/>
          <c:order val="1"/>
          <c:tx>
            <c:strRef>
              <c:f>DATA!$AS$1</c:f>
              <c:strCache>
                <c:ptCount val="1"/>
                <c:pt idx="0">
                  <c:v> USDNGN (NAFEM) </c:v>
                </c:pt>
              </c:strCache>
            </c:strRef>
          </c:tx>
          <c:spPr>
            <a:ln w="9525" cap="rnd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c:spPr>
          <c:marker>
            <c:symbol val="none"/>
          </c:marker>
          <c:cat>
            <c:numRef>
              <c:f>DATA!$A$2:$A$117</c:f>
              <c:numCache>
                <c:formatCode>m/d/yyyy</c:formatCode>
                <c:ptCount val="116"/>
                <c:pt idx="1">
                  <c:v>46218</c:v>
                </c:pt>
                <c:pt idx="2">
                  <c:v>46217</c:v>
                </c:pt>
                <c:pt idx="3">
                  <c:v>46216</c:v>
                </c:pt>
                <c:pt idx="4">
                  <c:v>46213</c:v>
                </c:pt>
                <c:pt idx="5">
                  <c:v>46212</c:v>
                </c:pt>
                <c:pt idx="6">
                  <c:v>46211</c:v>
                </c:pt>
                <c:pt idx="7">
                  <c:v>46210</c:v>
                </c:pt>
                <c:pt idx="8">
                  <c:v>46209</c:v>
                </c:pt>
                <c:pt idx="9">
                  <c:v>46206</c:v>
                </c:pt>
                <c:pt idx="10">
                  <c:v>46205</c:v>
                </c:pt>
                <c:pt idx="11">
                  <c:v>46204</c:v>
                </c:pt>
                <c:pt idx="12">
                  <c:v>46203</c:v>
                </c:pt>
                <c:pt idx="13">
                  <c:v>46202</c:v>
                </c:pt>
                <c:pt idx="14">
                  <c:v>46199</c:v>
                </c:pt>
                <c:pt idx="15">
                  <c:v>46198</c:v>
                </c:pt>
                <c:pt idx="16">
                  <c:v>46197</c:v>
                </c:pt>
                <c:pt idx="17">
                  <c:v>46196</c:v>
                </c:pt>
                <c:pt idx="18">
                  <c:v>46195</c:v>
                </c:pt>
                <c:pt idx="19">
                  <c:v>46192</c:v>
                </c:pt>
                <c:pt idx="20">
                  <c:v>46191</c:v>
                </c:pt>
                <c:pt idx="21">
                  <c:v>46190</c:v>
                </c:pt>
                <c:pt idx="22">
                  <c:v>46189</c:v>
                </c:pt>
                <c:pt idx="23">
                  <c:v>46188</c:v>
                </c:pt>
                <c:pt idx="24">
                  <c:v>46184</c:v>
                </c:pt>
                <c:pt idx="25">
                  <c:v>46183</c:v>
                </c:pt>
                <c:pt idx="26">
                  <c:v>46182</c:v>
                </c:pt>
                <c:pt idx="27">
                  <c:v>46181</c:v>
                </c:pt>
                <c:pt idx="28">
                  <c:v>46178</c:v>
                </c:pt>
                <c:pt idx="29">
                  <c:v>46177</c:v>
                </c:pt>
                <c:pt idx="30">
                  <c:v>46176</c:v>
                </c:pt>
                <c:pt idx="31">
                  <c:v>46175</c:v>
                </c:pt>
                <c:pt idx="32">
                  <c:v>46174</c:v>
                </c:pt>
                <c:pt idx="33">
                  <c:v>46171</c:v>
                </c:pt>
                <c:pt idx="34">
                  <c:v>46170</c:v>
                </c:pt>
                <c:pt idx="35">
                  <c:v>46169</c:v>
                </c:pt>
                <c:pt idx="36">
                  <c:v>46168</c:v>
                </c:pt>
                <c:pt idx="37">
                  <c:v>46167</c:v>
                </c:pt>
                <c:pt idx="38">
                  <c:v>46164</c:v>
                </c:pt>
                <c:pt idx="39">
                  <c:v>46163</c:v>
                </c:pt>
                <c:pt idx="40">
                  <c:v>46162</c:v>
                </c:pt>
                <c:pt idx="41">
                  <c:v>46161</c:v>
                </c:pt>
                <c:pt idx="42">
                  <c:v>46160</c:v>
                </c:pt>
                <c:pt idx="43">
                  <c:v>46157</c:v>
                </c:pt>
                <c:pt idx="44">
                  <c:v>46156</c:v>
                </c:pt>
                <c:pt idx="45">
                  <c:v>46155</c:v>
                </c:pt>
                <c:pt idx="46">
                  <c:v>46154</c:v>
                </c:pt>
                <c:pt idx="47">
                  <c:v>46153</c:v>
                </c:pt>
                <c:pt idx="48">
                  <c:v>46150</c:v>
                </c:pt>
                <c:pt idx="49">
                  <c:v>46149</c:v>
                </c:pt>
                <c:pt idx="50">
                  <c:v>46148</c:v>
                </c:pt>
                <c:pt idx="51">
                  <c:v>46147</c:v>
                </c:pt>
                <c:pt idx="52">
                  <c:v>46146</c:v>
                </c:pt>
                <c:pt idx="53">
                  <c:v>46143</c:v>
                </c:pt>
                <c:pt idx="54">
                  <c:v>46142</c:v>
                </c:pt>
                <c:pt idx="55">
                  <c:v>46141</c:v>
                </c:pt>
                <c:pt idx="56">
                  <c:v>46140</c:v>
                </c:pt>
                <c:pt idx="57">
                  <c:v>46139</c:v>
                </c:pt>
                <c:pt idx="58">
                  <c:v>46136</c:v>
                </c:pt>
                <c:pt idx="59">
                  <c:v>46135</c:v>
                </c:pt>
                <c:pt idx="60">
                  <c:v>46134</c:v>
                </c:pt>
                <c:pt idx="61">
                  <c:v>46133</c:v>
                </c:pt>
                <c:pt idx="62">
                  <c:v>46132</c:v>
                </c:pt>
                <c:pt idx="63">
                  <c:v>46129</c:v>
                </c:pt>
                <c:pt idx="64">
                  <c:v>46128</c:v>
                </c:pt>
                <c:pt idx="65">
                  <c:v>46127</c:v>
                </c:pt>
                <c:pt idx="66">
                  <c:v>46126</c:v>
                </c:pt>
                <c:pt idx="67">
                  <c:v>46125</c:v>
                </c:pt>
                <c:pt idx="68">
                  <c:v>46122</c:v>
                </c:pt>
                <c:pt idx="69">
                  <c:v>46121</c:v>
                </c:pt>
                <c:pt idx="70">
                  <c:v>46120</c:v>
                </c:pt>
                <c:pt idx="71">
                  <c:v>46119</c:v>
                </c:pt>
                <c:pt idx="72">
                  <c:v>46118</c:v>
                </c:pt>
                <c:pt idx="73">
                  <c:v>46115</c:v>
                </c:pt>
                <c:pt idx="74">
                  <c:v>46114</c:v>
                </c:pt>
                <c:pt idx="75">
                  <c:v>46113</c:v>
                </c:pt>
                <c:pt idx="76">
                  <c:v>46112</c:v>
                </c:pt>
                <c:pt idx="77">
                  <c:v>46111</c:v>
                </c:pt>
                <c:pt idx="78">
                  <c:v>46108</c:v>
                </c:pt>
                <c:pt idx="79">
                  <c:v>46107</c:v>
                </c:pt>
                <c:pt idx="80">
                  <c:v>46106</c:v>
                </c:pt>
                <c:pt idx="81">
                  <c:v>46105</c:v>
                </c:pt>
                <c:pt idx="82">
                  <c:v>46104</c:v>
                </c:pt>
                <c:pt idx="83">
                  <c:v>46101</c:v>
                </c:pt>
                <c:pt idx="84">
                  <c:v>46100</c:v>
                </c:pt>
                <c:pt idx="85">
                  <c:v>46099</c:v>
                </c:pt>
                <c:pt idx="86">
                  <c:v>46098</c:v>
                </c:pt>
                <c:pt idx="87">
                  <c:v>46097</c:v>
                </c:pt>
                <c:pt idx="88">
                  <c:v>46094</c:v>
                </c:pt>
                <c:pt idx="89">
                  <c:v>46093</c:v>
                </c:pt>
                <c:pt idx="90">
                  <c:v>46092</c:v>
                </c:pt>
                <c:pt idx="91">
                  <c:v>46091</c:v>
                </c:pt>
                <c:pt idx="92">
                  <c:v>46090</c:v>
                </c:pt>
                <c:pt idx="93">
                  <c:v>46087</c:v>
                </c:pt>
                <c:pt idx="94">
                  <c:v>46086</c:v>
                </c:pt>
                <c:pt idx="95">
                  <c:v>46085</c:v>
                </c:pt>
                <c:pt idx="96">
                  <c:v>46084</c:v>
                </c:pt>
                <c:pt idx="97">
                  <c:v>46083</c:v>
                </c:pt>
                <c:pt idx="98">
                  <c:v>46080</c:v>
                </c:pt>
                <c:pt idx="99">
                  <c:v>46079</c:v>
                </c:pt>
                <c:pt idx="100">
                  <c:v>46078</c:v>
                </c:pt>
                <c:pt idx="101">
                  <c:v>46077</c:v>
                </c:pt>
                <c:pt idx="102">
                  <c:v>46076</c:v>
                </c:pt>
                <c:pt idx="103">
                  <c:v>46073</c:v>
                </c:pt>
                <c:pt idx="104">
                  <c:v>46072</c:v>
                </c:pt>
                <c:pt idx="105">
                  <c:v>46071</c:v>
                </c:pt>
                <c:pt idx="106">
                  <c:v>46070</c:v>
                </c:pt>
                <c:pt idx="107">
                  <c:v>46069</c:v>
                </c:pt>
                <c:pt idx="108">
                  <c:v>46066</c:v>
                </c:pt>
                <c:pt idx="109">
                  <c:v>46065</c:v>
                </c:pt>
                <c:pt idx="110">
                  <c:v>46064</c:v>
                </c:pt>
                <c:pt idx="111">
                  <c:v>46063</c:v>
                </c:pt>
                <c:pt idx="112">
                  <c:v>46062</c:v>
                </c:pt>
                <c:pt idx="113">
                  <c:v>46059</c:v>
                </c:pt>
                <c:pt idx="114">
                  <c:v>46058</c:v>
                </c:pt>
                <c:pt idx="115">
                  <c:v>46057</c:v>
                </c:pt>
              </c:numCache>
            </c:numRef>
          </c:cat>
          <c:val>
            <c:numRef>
              <c:f>DATA!$AS$2:$AS$117</c:f>
              <c:numCache>
                <c:formatCode>_(* #,##0.00_);_(* \(#,##0.00\);_(* "-"??_);_(@_)</c:formatCode>
                <c:ptCount val="116"/>
                <c:pt idx="1">
                  <c:v>1382.1840999999999</c:v>
                </c:pt>
                <c:pt idx="2">
                  <c:v>1383.0754999999999</c:v>
                </c:pt>
                <c:pt idx="3">
                  <c:v>1379.6504</c:v>
                </c:pt>
                <c:pt idx="4">
                  <c:v>1379.6201000000001</c:v>
                </c:pt>
                <c:pt idx="5">
                  <c:v>1378.4313</c:v>
                </c:pt>
                <c:pt idx="6">
                  <c:v>1379.0675000000001</c:v>
                </c:pt>
                <c:pt idx="7">
                  <c:v>1375.7463</c:v>
                </c:pt>
                <c:pt idx="8">
                  <c:v>1368.2664</c:v>
                </c:pt>
                <c:pt idx="9">
                  <c:v>1370.1904</c:v>
                </c:pt>
                <c:pt idx="10">
                  <c:v>1370.1515999999999</c:v>
                </c:pt>
                <c:pt idx="11">
                  <c:v>1372.4072000000001</c:v>
                </c:pt>
                <c:pt idx="12">
                  <c:v>1379.6841999999999</c:v>
                </c:pt>
                <c:pt idx="13">
                  <c:v>1383.6261999999999</c:v>
                </c:pt>
                <c:pt idx="14">
                  <c:v>1380.9329</c:v>
                </c:pt>
                <c:pt idx="15">
                  <c:v>1380.1079</c:v>
                </c:pt>
                <c:pt idx="16">
                  <c:v>1380.0775000000001</c:v>
                </c:pt>
                <c:pt idx="17">
                  <c:v>1370.6373000000001</c:v>
                </c:pt>
                <c:pt idx="18">
                  <c:v>1369.1063999999999</c:v>
                </c:pt>
                <c:pt idx="19">
                  <c:v>1370.4556</c:v>
                </c:pt>
                <c:pt idx="20">
                  <c:v>1363.3040000000001</c:v>
                </c:pt>
                <c:pt idx="21">
                  <c:v>1360.0725</c:v>
                </c:pt>
                <c:pt idx="22">
                  <c:v>1357.1808000000001</c:v>
                </c:pt>
                <c:pt idx="23">
                  <c:v>1356.2704000000001</c:v>
                </c:pt>
                <c:pt idx="24">
                  <c:v>1363.825</c:v>
                </c:pt>
                <c:pt idx="25">
                  <c:v>1362.0549000000001</c:v>
                </c:pt>
                <c:pt idx="26">
                  <c:v>1360.5518999999999</c:v>
                </c:pt>
                <c:pt idx="27">
                  <c:v>1362.8397</c:v>
                </c:pt>
                <c:pt idx="28">
                  <c:v>1362.2122999999999</c:v>
                </c:pt>
                <c:pt idx="29">
                  <c:v>1358.7478000000001</c:v>
                </c:pt>
                <c:pt idx="30">
                  <c:v>1357.2615000000001</c:v>
                </c:pt>
                <c:pt idx="31">
                  <c:v>1361.0497</c:v>
                </c:pt>
                <c:pt idx="32">
                  <c:v>1366.7950000000001</c:v>
                </c:pt>
                <c:pt idx="33">
                  <c:v>1373.2545</c:v>
                </c:pt>
                <c:pt idx="34">
                  <c:v>1375.4073000000001</c:v>
                </c:pt>
                <c:pt idx="35">
                  <c:v>1375.4073000000001</c:v>
                </c:pt>
                <c:pt idx="36">
                  <c:v>1375.4073000000001</c:v>
                </c:pt>
                <c:pt idx="37">
                  <c:v>1374.9172000000001</c:v>
                </c:pt>
                <c:pt idx="38">
                  <c:v>1375.4580000000001</c:v>
                </c:pt>
                <c:pt idx="39">
                  <c:v>1372.3079</c:v>
                </c:pt>
                <c:pt idx="40">
                  <c:v>1373.3431</c:v>
                </c:pt>
                <c:pt idx="41">
                  <c:v>1373.8716999999999</c:v>
                </c:pt>
                <c:pt idx="42">
                  <c:v>1373.7003999999999</c:v>
                </c:pt>
                <c:pt idx="43">
                  <c:v>1371.04</c:v>
                </c:pt>
                <c:pt idx="44">
                  <c:v>1370.8861999999999</c:v>
                </c:pt>
                <c:pt idx="45">
                  <c:v>1370.56</c:v>
                </c:pt>
                <c:pt idx="46">
                  <c:v>1375.6219000000001</c:v>
                </c:pt>
                <c:pt idx="47">
                  <c:v>1373.164</c:v>
                </c:pt>
                <c:pt idx="48">
                  <c:v>1361.395</c:v>
                </c:pt>
                <c:pt idx="49">
                  <c:v>1355.8502000000001</c:v>
                </c:pt>
                <c:pt idx="50">
                  <c:v>1357.3371</c:v>
                </c:pt>
                <c:pt idx="51">
                  <c:v>1366.5591999999999</c:v>
                </c:pt>
                <c:pt idx="52">
                  <c:v>1365.2474</c:v>
                </c:pt>
                <c:pt idx="53">
                  <c:v>1374.94</c:v>
                </c:pt>
                <c:pt idx="54">
                  <c:v>1374.94</c:v>
                </c:pt>
                <c:pt idx="55">
                  <c:v>1379.4604999999999</c:v>
                </c:pt>
                <c:pt idx="56">
                  <c:v>1380.7066</c:v>
                </c:pt>
                <c:pt idx="57">
                  <c:v>1364.2374</c:v>
                </c:pt>
                <c:pt idx="58">
                  <c:v>1358.4350999999999</c:v>
                </c:pt>
                <c:pt idx="59">
                  <c:v>1353.9081000000001</c:v>
                </c:pt>
                <c:pt idx="60">
                  <c:v>1348.4492</c:v>
                </c:pt>
                <c:pt idx="61">
                  <c:v>1350.7402</c:v>
                </c:pt>
                <c:pt idx="62">
                  <c:v>1349.6737000000001</c:v>
                </c:pt>
                <c:pt idx="63">
                  <c:v>1343.6397999999999</c:v>
                </c:pt>
                <c:pt idx="64">
                  <c:v>1342.3036999999999</c:v>
                </c:pt>
                <c:pt idx="65">
                  <c:v>1343.7409</c:v>
                </c:pt>
                <c:pt idx="66">
                  <c:v>1343.7657999999999</c:v>
                </c:pt>
                <c:pt idx="67">
                  <c:v>1356.1851999999999</c:v>
                </c:pt>
                <c:pt idx="68">
                  <c:v>1356.8897999999999</c:v>
                </c:pt>
                <c:pt idx="69">
                  <c:v>1359.3155999999999</c:v>
                </c:pt>
                <c:pt idx="70">
                  <c:v>1371.8224</c:v>
                </c:pt>
                <c:pt idx="71">
                  <c:v>1386.6573000000001</c:v>
                </c:pt>
                <c:pt idx="72">
                  <c:v>1380.7942</c:v>
                </c:pt>
                <c:pt idx="73">
                  <c:v>1380.7942</c:v>
                </c:pt>
                <c:pt idx="74">
                  <c:v>1380.7942</c:v>
                </c:pt>
                <c:pt idx="75">
                  <c:v>1378.7011</c:v>
                </c:pt>
                <c:pt idx="76">
                  <c:v>1386.7156</c:v>
                </c:pt>
                <c:pt idx="77">
                  <c:v>1383.5814</c:v>
                </c:pt>
                <c:pt idx="78">
                  <c:v>1380.5766000000001</c:v>
                </c:pt>
                <c:pt idx="79">
                  <c:v>1383.883</c:v>
                </c:pt>
                <c:pt idx="80">
                  <c:v>1386.7049</c:v>
                </c:pt>
                <c:pt idx="81">
                  <c:v>1382.6324999999999</c:v>
                </c:pt>
                <c:pt idx="82">
                  <c:v>1388.3841</c:v>
                </c:pt>
                <c:pt idx="83">
                  <c:v>1353.9018000000001</c:v>
                </c:pt>
                <c:pt idx="84">
                  <c:v>1353.9018000000001</c:v>
                </c:pt>
                <c:pt idx="85">
                  <c:v>1353.9018000000001</c:v>
                </c:pt>
                <c:pt idx="86">
                  <c:v>1344.4158</c:v>
                </c:pt>
                <c:pt idx="87">
                  <c:v>1357.7697000000001</c:v>
                </c:pt>
                <c:pt idx="88">
                  <c:v>1366.2329999999999</c:v>
                </c:pt>
                <c:pt idx="89">
                  <c:v>1371.5063</c:v>
                </c:pt>
                <c:pt idx="90">
                  <c:v>1376.1925000000001</c:v>
                </c:pt>
                <c:pt idx="91">
                  <c:v>1401.4014</c:v>
                </c:pt>
                <c:pt idx="92">
                  <c:v>1405.6238000000001</c:v>
                </c:pt>
                <c:pt idx="93">
                  <c:v>1393.2556</c:v>
                </c:pt>
                <c:pt idx="94">
                  <c:v>1387.4475</c:v>
                </c:pt>
                <c:pt idx="95">
                  <c:v>1387.0954999999999</c:v>
                </c:pt>
                <c:pt idx="96">
                  <c:v>1384.2919999999999</c:v>
                </c:pt>
                <c:pt idx="97">
                  <c:v>1378.0246</c:v>
                </c:pt>
                <c:pt idx="98">
                  <c:v>1363.3954000000001</c:v>
                </c:pt>
                <c:pt idx="99">
                  <c:v>1359.8181</c:v>
                </c:pt>
                <c:pt idx="100">
                  <c:v>1356.1141</c:v>
                </c:pt>
                <c:pt idx="101">
                  <c:v>1355.3744999999999</c:v>
                </c:pt>
                <c:pt idx="102">
                  <c:v>1349.2352000000001</c:v>
                </c:pt>
                <c:pt idx="103">
                  <c:v>1346.3234</c:v>
                </c:pt>
                <c:pt idx="104">
                  <c:v>1341.3508999999999</c:v>
                </c:pt>
                <c:pt idx="105">
                  <c:v>1338.1066000000001</c:v>
                </c:pt>
                <c:pt idx="106">
                  <c:v>1335.9580000000001</c:v>
                </c:pt>
                <c:pt idx="107">
                  <c:v>1347.7789</c:v>
                </c:pt>
                <c:pt idx="108">
                  <c:v>1355.4181000000001</c:v>
                </c:pt>
                <c:pt idx="109">
                  <c:v>1353.6556</c:v>
                </c:pt>
                <c:pt idx="110">
                  <c:v>1348.9529</c:v>
                </c:pt>
                <c:pt idx="111">
                  <c:v>1351.0205000000001</c:v>
                </c:pt>
                <c:pt idx="112">
                  <c:v>1354.2574</c:v>
                </c:pt>
                <c:pt idx="113">
                  <c:v>1366.1954000000001</c:v>
                </c:pt>
                <c:pt idx="114">
                  <c:v>1366.0572999999999</c:v>
                </c:pt>
                <c:pt idx="115">
                  <c:v>1358.2838999999999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0BC-43AF-ADF5-757F12ABE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739183"/>
        <c:axId val="1057740431"/>
      </c:lineChart>
      <c:dateAx>
        <c:axId val="1057739183"/>
        <c:scaling>
          <c:orientation val="minMax"/>
          <c:max val="46219"/>
          <c:min val="46069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057740431"/>
        <c:crosses val="autoZero"/>
        <c:auto val="1"/>
        <c:lblOffset val="100"/>
        <c:baseTimeUnit val="days"/>
        <c:majorUnit val="10"/>
        <c:majorTimeUnit val="days"/>
        <c:minorUnit val="1"/>
        <c:minorTimeUnit val="months"/>
      </c:dateAx>
      <c:valAx>
        <c:axId val="10577404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NGN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05773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FGN BOND YIELD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9380599300087489"/>
          <c:y val="0.17171296296296296"/>
          <c:w val="0.80619400699912513"/>
          <c:h val="0.60828011081948086"/>
        </c:manualLayout>
      </c:layout>
      <c:lineChart>
        <c:grouping val="standard"/>
        <c:varyColors val="0"/>
        <c:ser>
          <c:idx val="0"/>
          <c:order val="0"/>
          <c:tx>
            <c:strRef>
              <c:f>'Fixed Income Market'!$B$2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9350831146106839E-2"/>
                  <c:y val="-8.5613517060367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9-4258-9BC6-1225735B9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'Fixed Income Market'!$A$3:$A$7</c:f>
              <c:strCache>
                <c:ptCount val="5"/>
                <c:pt idx="0">
                  <c:v>FGN 3</c:v>
                </c:pt>
                <c:pt idx="1">
                  <c:v>FGN 5</c:v>
                </c:pt>
                <c:pt idx="2">
                  <c:v>FGN 7</c:v>
                </c:pt>
                <c:pt idx="3">
                  <c:v>FGN 10</c:v>
                </c:pt>
                <c:pt idx="4">
                  <c:v>FGN 20</c:v>
                </c:pt>
              </c:strCache>
            </c:strRef>
          </c:cat>
          <c:val>
            <c:numRef>
              <c:f>'Fixed Income Market'!$B$3:$B$7</c:f>
              <c:numCache>
                <c:formatCode>0.00%</c:formatCode>
                <c:ptCount val="5"/>
                <c:pt idx="0">
                  <c:v>0.17860000000000001</c:v>
                </c:pt>
                <c:pt idx="1">
                  <c:v>0.18029999999999999</c:v>
                </c:pt>
                <c:pt idx="2">
                  <c:v>0.18179999999999999</c:v>
                </c:pt>
                <c:pt idx="3">
                  <c:v>0.1827</c:v>
                </c:pt>
                <c:pt idx="4">
                  <c:v>0.1555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59-4258-9BC6-1225735B9941}"/>
            </c:ext>
          </c:extLst>
        </c:ser>
        <c:ser>
          <c:idx val="1"/>
          <c:order val="1"/>
          <c:tx>
            <c:strRef>
              <c:f>'Fixed Income Market'!$C$2</c:f>
              <c:strCache>
                <c:ptCount val="1"/>
                <c:pt idx="0">
                  <c:v>Previous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'Fixed Income Market'!$A$3:$A$7</c:f>
              <c:strCache>
                <c:ptCount val="5"/>
                <c:pt idx="0">
                  <c:v>FGN 3</c:v>
                </c:pt>
                <c:pt idx="1">
                  <c:v>FGN 5</c:v>
                </c:pt>
                <c:pt idx="2">
                  <c:v>FGN 7</c:v>
                </c:pt>
                <c:pt idx="3">
                  <c:v>FGN 10</c:v>
                </c:pt>
                <c:pt idx="4">
                  <c:v>FGN 20</c:v>
                </c:pt>
              </c:strCache>
            </c:strRef>
          </c:cat>
          <c:val>
            <c:numRef>
              <c:f>'Fixed Income Market'!$C$3:$C$7</c:f>
              <c:numCache>
                <c:formatCode>0.00%</c:formatCode>
                <c:ptCount val="5"/>
                <c:pt idx="0">
                  <c:v>0.17930199999999999</c:v>
                </c:pt>
                <c:pt idx="1">
                  <c:v>0.18079200000000001</c:v>
                </c:pt>
                <c:pt idx="2">
                  <c:v>0.181776352759938</c:v>
                </c:pt>
                <c:pt idx="3">
                  <c:v>0.18272099999999999</c:v>
                </c:pt>
                <c:pt idx="4">
                  <c:v>0.15514477288112899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559-4258-9BC6-1225735B9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905791"/>
        <c:axId val="1179899135"/>
      </c:lineChart>
      <c:catAx>
        <c:axId val="117990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79899135"/>
        <c:crosses val="autoZero"/>
        <c:auto val="1"/>
        <c:lblAlgn val="ctr"/>
        <c:lblOffset val="100"/>
        <c:noMultiLvlLbl val="0"/>
      </c:catAx>
      <c:valAx>
        <c:axId val="1179899135"/>
        <c:scaling>
          <c:orientation val="minMax"/>
        </c:scaling>
        <c:delete val="1"/>
        <c:axPos val="l"/>
        <c:numFmt formatCode="0.00%" sourceLinked="0"/>
        <c:majorTickMark val="none"/>
        <c:minorTickMark val="none"/>
        <c:tickLblPos val="nextTo"/>
        <c:crossAx val="11799057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FGN EURO BOND YIELD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>
        <c:manualLayout>
          <c:layoutTarget val="inner"/>
          <c:xMode val="edge"/>
          <c:yMode val="edge"/>
          <c:x val="0.19380599300087489"/>
          <c:y val="0.17171296296296296"/>
          <c:w val="0.80619400699912513"/>
          <c:h val="0.60828011081948086"/>
        </c:manualLayout>
      </c:layout>
      <c:lineChart>
        <c:grouping val="standard"/>
        <c:varyColors val="0"/>
        <c:ser>
          <c:idx val="0"/>
          <c:order val="0"/>
          <c:tx>
            <c:strRef>
              <c:f>'Euro Bond Market'!$B$2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9350831146106839E-2"/>
                  <c:y val="-8.5613517060367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0B-4E64-B360-54A2909BF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'Euro Bond Market'!$A$3:$A$7</c:f>
              <c:strCache>
                <c:ptCount val="5"/>
                <c:pt idx="0">
                  <c:v>FGN EURO 3</c:v>
                </c:pt>
                <c:pt idx="1">
                  <c:v>FGN EURO 5</c:v>
                </c:pt>
                <c:pt idx="2">
                  <c:v>FGNEURO 7</c:v>
                </c:pt>
                <c:pt idx="3">
                  <c:v>FGN EURO 10</c:v>
                </c:pt>
                <c:pt idx="4">
                  <c:v>FGN EURO 20</c:v>
                </c:pt>
              </c:strCache>
            </c:strRef>
          </c:cat>
          <c:val>
            <c:numRef>
              <c:f>'Euro Bond Market'!$B$3:$B$7</c:f>
              <c:numCache>
                <c:formatCode>0.00%</c:formatCode>
                <c:ptCount val="5"/>
                <c:pt idx="0">
                  <c:v>5.8299999999999998E-2</c:v>
                </c:pt>
                <c:pt idx="1">
                  <c:v>6.5699999999999995E-2</c:v>
                </c:pt>
                <c:pt idx="2">
                  <c:v>6.83E-2</c:v>
                </c:pt>
                <c:pt idx="3">
                  <c:v>7.2099999999999997E-2</c:v>
                </c:pt>
                <c:pt idx="4">
                  <c:v>7.9299999999999995E-2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A0B-4E64-B360-54A2909BF033}"/>
            </c:ext>
          </c:extLst>
        </c:ser>
        <c:ser>
          <c:idx val="1"/>
          <c:order val="1"/>
          <c:tx>
            <c:strRef>
              <c:f>'Euro Bond Market'!$C$2</c:f>
              <c:strCache>
                <c:ptCount val="1"/>
                <c:pt idx="0">
                  <c:v>Previous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'Euro Bond Market'!$A$3:$A$7</c:f>
              <c:strCache>
                <c:ptCount val="5"/>
                <c:pt idx="0">
                  <c:v>FGN EURO 3</c:v>
                </c:pt>
                <c:pt idx="1">
                  <c:v>FGN EURO 5</c:v>
                </c:pt>
                <c:pt idx="2">
                  <c:v>FGNEURO 7</c:v>
                </c:pt>
                <c:pt idx="3">
                  <c:v>FGN EURO 10</c:v>
                </c:pt>
                <c:pt idx="4">
                  <c:v>FGN EURO 20</c:v>
                </c:pt>
              </c:strCache>
            </c:strRef>
          </c:cat>
          <c:val>
            <c:numRef>
              <c:f>'Euro Bond Market'!$C$3:$C$7</c:f>
              <c:numCache>
                <c:formatCode>0.00%</c:formatCode>
                <c:ptCount val="5"/>
                <c:pt idx="0">
                  <c:v>5.9299999999999999E-2</c:v>
                </c:pt>
                <c:pt idx="1">
                  <c:v>6.6199999999999995E-2</c:v>
                </c:pt>
                <c:pt idx="2">
                  <c:v>6.6699999999999995E-2</c:v>
                </c:pt>
                <c:pt idx="3">
                  <c:v>7.2300000000000003E-2</c:v>
                </c:pt>
                <c:pt idx="4">
                  <c:v>7.9500000000000001E-2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A0B-4E64-B360-54A2909BF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9905791"/>
        <c:axId val="1179899135"/>
      </c:lineChart>
      <c:catAx>
        <c:axId val="117990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79899135"/>
        <c:crosses val="autoZero"/>
        <c:auto val="1"/>
        <c:lblAlgn val="ctr"/>
        <c:lblOffset val="100"/>
        <c:noMultiLvlLbl val="0"/>
      </c:catAx>
      <c:valAx>
        <c:axId val="1179899135"/>
        <c:scaling>
          <c:orientation val="minMax"/>
        </c:scaling>
        <c:delete val="1"/>
        <c:axPos val="l"/>
        <c:numFmt formatCode="0.00%" sourceLinked="0"/>
        <c:majorTickMark val="none"/>
        <c:minorTickMark val="none"/>
        <c:tickLblPos val="nextTo"/>
        <c:crossAx val="11799057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b="1"/>
      </a:pPr>
      <a:endParaRPr lang="en-N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B5AEC-BE66-4D54-828F-63B4B7AD6CCB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F41A-2A69-4B73-A5B9-78CBA334790D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6868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F41A-2A69-4B73-A5B9-78CBA334790D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1397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51393-8F8C-4335-BB63-762746689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51393-8F8C-4335-BB63-762746689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3599-5F39-04F8-B944-9D41081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DDB1A-4DC1-249F-0267-FC3F645FA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4719-1D19-31B7-BD47-8FEE9687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00AB6-922A-1B80-C3FA-7ABF4991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6BD0-0DFD-02F7-1274-73F82B37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9387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D6A2-1128-D7EF-7F8F-CE012649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FF456-5638-71ED-1B64-1B9E648C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24945-9617-801B-4195-EB7FDF09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203D-6423-5F0D-1128-B5C70405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DEB5-8BBB-861E-F649-5B177784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544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D5A34-A367-5044-0E29-097D9191F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2D3BB-5712-58AA-FC3C-549AC8DD0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1016-FD20-8388-93AF-CC4F1030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EACA5-1A5B-BB91-6B41-AFACAC8E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EBE6-76DA-A910-072B-9EC9AFFD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302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DC4E-4F80-3838-3F67-E1C56748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8562-3916-C078-12BB-1CC5D116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FFF16-6297-4DE4-C279-373FA393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7ACF5-14B1-4FBB-BCAF-21256589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FE6E-F311-DA71-DAB7-D936276E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4181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2F75-06BC-AD24-172F-7DF64A5D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EB74-DBBC-C1F9-9A00-AC4B060A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5132A-52F9-0E8C-471F-B31F7765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C82A-FF86-78C1-D5E8-239312BD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AC080-C86E-0D62-DBAC-3EA8907A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683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7E97-F563-8B87-3C7E-C0047094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C847-DE29-A6F7-F7D7-60D0DE001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9BFAF-4175-AC76-6B43-AD73D3AB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F1E43-B7CA-D2F9-E14E-B80B8B22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4832E-FABA-6B08-B012-21C6A66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9751F-E781-02E8-251F-4A03F653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24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4091-8DDA-8505-5092-47C6D0BB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9069-C6DB-8C6B-4359-FF7E558A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F626A-2C03-CC92-5FE4-F2D2E27BE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3427E-2033-A173-D8E2-3B4AA2471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71223-EC9A-D2D4-AEC2-DACF9C80D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F96B9-0B75-F7C8-7220-CE7ABE1A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6BB26-60CE-52FD-B4B4-12894E7B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D1ACA-F498-97E8-DA1D-4BD4A375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6438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C3C8-E8D6-9F88-C8B7-598B12DB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135D6-A506-90FD-D753-CF3A636B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08C66-82E9-D816-AF74-74ED4D8E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11703-6D97-6FDE-F245-7160DFCD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315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D6B22-E0B0-BB8C-DD49-6B2BA73F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8CF1F-470F-AE67-1C1A-99FA4B93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AD07A-4975-0FAA-48F8-1AFF8C50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6156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9A7D-8DD0-E6BE-2D42-B7095B7E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F1FA-F40A-B8EB-9256-14455056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F6972-C786-06F6-5CDE-03F944091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6DA2-D0BB-60A0-EA38-1A64111A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4E5F-ACB2-40E5-E5EF-253A5A88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8A36-F5C9-221A-0149-E3D40722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54635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753A-AE90-32A2-059B-5595F184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E8F3F-8239-DDBB-137F-583107FE4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28524-7388-5904-368A-CF4C2FB78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A95F8-5B73-86AB-CF28-BC5191ED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C9EBD-DDC3-36AC-CC11-707B2B31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6F553-4FAF-ECD9-099A-34362170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0620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B383B-0F0D-CE3D-60C8-ECE0BE3C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C42C-2380-5756-30CA-06324672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A1AB-60CF-B707-023B-53061AC0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777832-127A-4592-A6FE-A0DCFA5CEBAA}" type="datetimeFigureOut">
              <a:rPr lang="en-NG" smtClean="0"/>
              <a:t>07/16/2026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A66D-70CA-3152-5EF9-915A728CF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381B-F2A9-048F-F4EF-54C292A21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E3F05-C567-4155-BA04-939C25C4E1E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3168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4489E0-ED4D-4C82-223B-B2F7AB5BD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7" b="-1"/>
          <a:stretch>
            <a:fillRect/>
          </a:stretch>
        </p:blipFill>
        <p:spPr>
          <a:xfrm>
            <a:off x="277792" y="10"/>
            <a:ext cx="11914208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A3936D-C44A-848A-3AF9-8318AF3B03E7}"/>
              </a:ext>
            </a:extLst>
          </p:cNvPr>
          <p:cNvSpPr/>
          <p:nvPr/>
        </p:nvSpPr>
        <p:spPr>
          <a:xfrm>
            <a:off x="11140966" y="756744"/>
            <a:ext cx="1051034" cy="68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A3E01-62FC-F620-7E1B-7DB08198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2" y="419093"/>
            <a:ext cx="1051034" cy="5081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07AA3C8-7A32-AB6B-3BE6-75382930813D}"/>
              </a:ext>
            </a:extLst>
          </p:cNvPr>
          <p:cNvSpPr txBox="1"/>
          <p:nvPr/>
        </p:nvSpPr>
        <p:spPr>
          <a:xfrm>
            <a:off x="1962150" y="5314950"/>
            <a:ext cx="33718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>
                <a:solidFill>
                  <a:schemeClr val="bg1">
                    <a:lumMod val="85000"/>
                  </a:schemeClr>
                </a:solidFill>
              </a:rPr>
              <a:t>Thursday, 16th July 2026</a:t>
            </a:r>
            <a:endParaRPr lang="en-NG" sz="1600" b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Commodities Market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309DA-0FFF-E850-D305-CA64278B06AF}"/>
              </a:ext>
            </a:extLst>
          </p:cNvPr>
          <p:cNvGrpSpPr/>
          <p:nvPr/>
        </p:nvGrpSpPr>
        <p:grpSpPr>
          <a:xfrm>
            <a:off x="6114956" y="4224654"/>
            <a:ext cx="5540155" cy="2011048"/>
            <a:chOff x="6333163" y="4280146"/>
            <a:chExt cx="5685537" cy="24004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048C9D-A524-2300-5733-69E7A62A6B0C}"/>
                </a:ext>
              </a:extLst>
            </p:cNvPr>
            <p:cNvGrpSpPr/>
            <p:nvPr/>
          </p:nvGrpSpPr>
          <p:grpSpPr>
            <a:xfrm>
              <a:off x="6333163" y="4459228"/>
              <a:ext cx="5685537" cy="2221349"/>
              <a:chOff x="27784" y="347425"/>
              <a:chExt cx="4621029" cy="566473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4FA4C6F-7356-6A39-B414-78542BCDF5DC}"/>
                  </a:ext>
                </a:extLst>
              </p:cNvPr>
              <p:cNvSpPr/>
              <p:nvPr/>
            </p:nvSpPr>
            <p:spPr>
              <a:xfrm>
                <a:off x="27784" y="347425"/>
                <a:ext cx="4621029" cy="56647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1">
                <a:extLst>
                  <a:ext uri="{FF2B5EF4-FFF2-40B4-BE49-F238E27FC236}">
                    <a16:creationId xmlns:a16="http://schemas.microsoft.com/office/drawing/2014/main" id="{C88F6D96-0E8E-34BD-A1B2-60422944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5B86F-6DD4-CCED-2837-837356CF62C9}"/>
                </a:ext>
              </a:extLst>
            </p:cNvPr>
            <p:cNvSpPr txBox="1"/>
            <p:nvPr/>
          </p:nvSpPr>
          <p:spPr>
            <a:xfrm>
              <a:off x="6400659" y="4280146"/>
              <a:ext cx="5511634" cy="225931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  <a:endParaRPr lang="en-US" sz="800" b="1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/>
                </a:rPr>
                <a:t>Gold and oil prices declined as easing geopolitical risk sentiment and a stronger U.S. dollar reduced safe-haven demand and weighed on commodity prices.</a:t>
              </a: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 panose="020B0004020202020204" pitchFamily="34" charset="0"/>
                </a:rPr>
                <a:t>Commodity prices are expected to remain volatile, with movements driven by geopolitical developments, U.S. economic data, and the outlook for Federal Reserve policy.</a:t>
              </a:r>
              <a:endParaRPr lang="en-NG" sz="1300">
                <a:solidFill>
                  <a:srgbClr val="002060"/>
                </a:solidFill>
                <a:latin typeface="Aptos" panose="020B0004020202020204" pitchFamily="34" charset="0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77E674A-27E7-45D1-8CD4-BDE267E6D18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98719" y="1178204"/>
          <a:ext cx="5727921" cy="278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8A67E40-7E6F-4375-96C2-1E79556A3A5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095999" y="1143438"/>
          <a:ext cx="5540155" cy="278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6B114A-6DBC-3522-6BF0-EE1451A1E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AB80B-D79A-0D19-8AB9-41A48FA93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03" y="4394800"/>
            <a:ext cx="5727913" cy="10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8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CDD55-F9D7-E3BB-4B1A-DF93B73D8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49196320-73B0-B78A-ADCA-F0F6F0F18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07646"/>
            <a:ext cx="5291666" cy="304270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7F0431-1090-B162-4FD5-B8DBE3064823}"/>
              </a:ext>
            </a:extLst>
          </p:cNvPr>
          <p:cNvSpPr/>
          <p:nvPr/>
        </p:nvSpPr>
        <p:spPr>
          <a:xfrm>
            <a:off x="5183805" y="2516981"/>
            <a:ext cx="1824390" cy="10135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71F4F5-2436-350D-9DF0-D28E3AF8456F}"/>
              </a:ext>
            </a:extLst>
          </p:cNvPr>
          <p:cNvGrpSpPr/>
          <p:nvPr/>
        </p:nvGrpSpPr>
        <p:grpSpPr>
          <a:xfrm>
            <a:off x="6256865" y="2989711"/>
            <a:ext cx="5291667" cy="638910"/>
            <a:chOff x="0" y="2313734"/>
            <a:chExt cx="4887091" cy="7365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9F721C-2A3E-9B09-E6F7-220E7A1AED1A}"/>
                </a:ext>
              </a:extLst>
            </p:cNvPr>
            <p:cNvSpPr txBox="1"/>
            <p:nvPr/>
          </p:nvSpPr>
          <p:spPr>
            <a:xfrm>
              <a:off x="892600" y="2313734"/>
              <a:ext cx="3044223" cy="461240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>
                  <a:latin typeface="Aptos" panose="020B0004020202020204" pitchFamily="34" charset="0"/>
                </a:rPr>
                <a:t>Market Review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58CD55D-33BA-E6F9-ABD3-93C5CD9910B1}"/>
                </a:ext>
              </a:extLst>
            </p:cNvPr>
            <p:cNvCxnSpPr/>
            <p:nvPr/>
          </p:nvCxnSpPr>
          <p:spPr>
            <a:xfrm flipH="1">
              <a:off x="0" y="3050259"/>
              <a:ext cx="488709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96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Local Macro Economic Indicators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CBC23C50-AB60-4E38-8CAA-869EF1BD787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8073176"/>
              </p:ext>
            </p:extLst>
          </p:nvPr>
        </p:nvGraphicFramePr>
        <p:xfrm>
          <a:off x="6177280" y="1191525"/>
          <a:ext cx="5496560" cy="256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9E76967B-A003-7AA4-7B58-91BEA4B3759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3360" y="3865707"/>
          <a:ext cx="5496560" cy="256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7AE3798D-8173-774D-2F5C-DBCE1F50FC17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6177280" y="3865697"/>
          <a:ext cx="5496560" cy="256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91845AC-A06E-4566-7046-AC86743F6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182A2B-7AD7-4F39-A3A1-53A621719903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213360" y="1191526"/>
          <a:ext cx="5496560" cy="256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45742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Equities Market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89FE6-D776-1628-2A29-1D121BA784DF}"/>
              </a:ext>
            </a:extLst>
          </p:cNvPr>
          <p:cNvGrpSpPr/>
          <p:nvPr/>
        </p:nvGrpSpPr>
        <p:grpSpPr>
          <a:xfrm>
            <a:off x="7082386" y="1213990"/>
            <a:ext cx="4848936" cy="2292935"/>
            <a:chOff x="6313710" y="4097545"/>
            <a:chExt cx="5685537" cy="296837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A62764-D20D-E8BC-3384-0E2EB952C8BD}"/>
                </a:ext>
              </a:extLst>
            </p:cNvPr>
            <p:cNvGrpSpPr/>
            <p:nvPr/>
          </p:nvGrpSpPr>
          <p:grpSpPr>
            <a:xfrm>
              <a:off x="6313710" y="4321240"/>
              <a:ext cx="5685537" cy="2666823"/>
              <a:chOff x="11973" y="-4461"/>
              <a:chExt cx="4621029" cy="68007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6D806F-14F1-07ED-F2B0-C3896D0E986E}"/>
                  </a:ext>
                </a:extLst>
              </p:cNvPr>
              <p:cNvSpPr/>
              <p:nvPr/>
            </p:nvSpPr>
            <p:spPr>
              <a:xfrm>
                <a:off x="11973" y="-4461"/>
                <a:ext cx="4621029" cy="680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">
                <a:extLst>
                  <a:ext uri="{FF2B5EF4-FFF2-40B4-BE49-F238E27FC236}">
                    <a16:creationId xmlns:a16="http://schemas.microsoft.com/office/drawing/2014/main" id="{5F9CBDFD-BCE9-F1ED-AEA9-63C17348D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58F149-37D8-3172-8C3B-2620689BD364}"/>
                </a:ext>
              </a:extLst>
            </p:cNvPr>
            <p:cNvSpPr txBox="1"/>
            <p:nvPr/>
          </p:nvSpPr>
          <p:spPr>
            <a:xfrm>
              <a:off x="6313710" y="4097545"/>
              <a:ext cx="5666084" cy="296837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 dirty="0">
                  <a:solidFill>
                    <a:srgbClr val="002060"/>
                  </a:solidFill>
                  <a:ea typeface="+mn-lt"/>
                  <a:cs typeface="+mn-lt"/>
                </a:rPr>
                <a:t>Gains in banking stocks driven by recapitalisation and earnings expectations were offset by profit-taking in industrial and consumer goods stocks, while higher Treasury bill yields tempered overall </a:t>
              </a:r>
              <a:r>
                <a:rPr lang="en-GB" sz="1300">
                  <a:solidFill>
                    <a:srgbClr val="002060"/>
                  </a:solidFill>
                  <a:ea typeface="+mn-lt"/>
                  <a:cs typeface="+mn-lt"/>
                </a:rPr>
                <a:t>sentiment</a:t>
              </a:r>
              <a:r>
                <a:rPr lang="en-GB" sz="1300" dirty="0">
                  <a:solidFill>
                    <a:srgbClr val="002060"/>
                  </a:solidFill>
                  <a:latin typeface="Aptos"/>
                </a:rPr>
                <a:t>.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endParaRPr lang="en-GB" sz="1300" b="1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ea typeface="+mn-lt"/>
                  <a:cs typeface="+mn-lt"/>
                </a:rPr>
                <a:t>Market is expected to trade mixed, with banking stocks </a:t>
              </a:r>
              <a:r>
                <a:rPr lang="en-GB" sz="1300" dirty="0">
                  <a:solidFill>
                    <a:srgbClr val="002060"/>
                  </a:solidFill>
                  <a:ea typeface="+mn-lt"/>
                  <a:cs typeface="+mn-lt"/>
                </a:rPr>
                <a:t>providing support, although profit-taking and attractive fixed-</a:t>
              </a:r>
              <a:r>
                <a:rPr lang="en-GB" sz="1300">
                  <a:solidFill>
                    <a:srgbClr val="002060"/>
                  </a:solidFill>
                  <a:ea typeface="+mn-lt"/>
                  <a:cs typeface="+mn-lt"/>
                </a:rPr>
                <a:t>income yields may limit upside</a:t>
              </a:r>
              <a:r>
                <a:rPr lang="en-GB" sz="1300" dirty="0">
                  <a:solidFill>
                    <a:srgbClr val="002060"/>
                  </a:solidFill>
                  <a:latin typeface="Aptos"/>
                </a:rPr>
                <a:t>.</a:t>
              </a:r>
              <a:endParaRPr lang="en-NG" sz="1300" dirty="0">
                <a:solidFill>
                  <a:srgbClr val="002060"/>
                </a:solidFill>
                <a:latin typeface="Aptos"/>
              </a:endParaRPr>
            </a:p>
          </p:txBody>
        </p:sp>
      </p:grpSp>
      <p:grpSp>
        <p:nvGrpSpPr>
          <p:cNvPr id="26" name="Bull_mark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B4E4149-B0D1-B8B2-BC07-70A49EE5D9FC}"/>
              </a:ext>
            </a:extLst>
          </p:cNvPr>
          <p:cNvGrpSpPr>
            <a:grpSpLocks noChangeAspect="1"/>
          </p:cNvGrpSpPr>
          <p:nvPr/>
        </p:nvGrpSpPr>
        <p:grpSpPr>
          <a:xfrm>
            <a:off x="10069268" y="3630606"/>
            <a:ext cx="1328054" cy="1372492"/>
            <a:chOff x="3962401" y="1992313"/>
            <a:chExt cx="427037" cy="441326"/>
          </a:xfrm>
          <a:solidFill>
            <a:schemeClr val="dk1"/>
          </a:solidFill>
        </p:grpSpPr>
        <p:sp>
          <p:nvSpPr>
            <p:cNvPr id="27" name="Freeform 962">
              <a:extLst>
                <a:ext uri="{FF2B5EF4-FFF2-40B4-BE49-F238E27FC236}">
                  <a16:creationId xmlns:a16="http://schemas.microsoft.com/office/drawing/2014/main" id="{33914974-FB01-6E78-1156-B104B85A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2289176"/>
              <a:ext cx="77788" cy="141288"/>
            </a:xfrm>
            <a:custGeom>
              <a:avLst/>
              <a:gdLst>
                <a:gd name="T0" fmla="*/ 26 w 103"/>
                <a:gd name="T1" fmla="*/ 185 h 185"/>
                <a:gd name="T2" fmla="*/ 24 w 103"/>
                <a:gd name="T3" fmla="*/ 109 h 185"/>
                <a:gd name="T4" fmla="*/ 71 w 103"/>
                <a:gd name="T5" fmla="*/ 4 h 185"/>
                <a:gd name="T6" fmla="*/ 87 w 103"/>
                <a:gd name="T7" fmla="*/ 0 h 185"/>
                <a:gd name="T8" fmla="*/ 35 w 103"/>
                <a:gd name="T9" fmla="*/ 122 h 185"/>
                <a:gd name="T10" fmla="*/ 41 w 103"/>
                <a:gd name="T11" fmla="*/ 177 h 185"/>
                <a:gd name="T12" fmla="*/ 26 w 103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5">
                  <a:moveTo>
                    <a:pt x="26" y="185"/>
                  </a:moveTo>
                  <a:cubicBezTo>
                    <a:pt x="0" y="134"/>
                    <a:pt x="23" y="110"/>
                    <a:pt x="24" y="109"/>
                  </a:cubicBezTo>
                  <a:cubicBezTo>
                    <a:pt x="84" y="60"/>
                    <a:pt x="71" y="6"/>
                    <a:pt x="71" y="4"/>
                  </a:cubicBezTo>
                  <a:lnTo>
                    <a:pt x="87" y="0"/>
                  </a:lnTo>
                  <a:cubicBezTo>
                    <a:pt x="87" y="2"/>
                    <a:pt x="103" y="66"/>
                    <a:pt x="35" y="122"/>
                  </a:cubicBezTo>
                  <a:cubicBezTo>
                    <a:pt x="35" y="122"/>
                    <a:pt x="21" y="138"/>
                    <a:pt x="41" y="177"/>
                  </a:cubicBezTo>
                  <a:lnTo>
                    <a:pt x="26" y="18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3">
              <a:extLst>
                <a:ext uri="{FF2B5EF4-FFF2-40B4-BE49-F238E27FC236}">
                  <a16:creationId xmlns:a16="http://schemas.microsoft.com/office/drawing/2014/main" id="{0B132EE5-42D8-E5A8-0289-0EE77BDF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2311401"/>
              <a:ext cx="80963" cy="120650"/>
            </a:xfrm>
            <a:custGeom>
              <a:avLst/>
              <a:gdLst>
                <a:gd name="T0" fmla="*/ 28 w 105"/>
                <a:gd name="T1" fmla="*/ 158 h 158"/>
                <a:gd name="T2" fmla="*/ 22 w 105"/>
                <a:gd name="T3" fmla="*/ 91 h 158"/>
                <a:gd name="T4" fmla="*/ 24 w 105"/>
                <a:gd name="T5" fmla="*/ 89 h 158"/>
                <a:gd name="T6" fmla="*/ 89 w 105"/>
                <a:gd name="T7" fmla="*/ 0 h 158"/>
                <a:gd name="T8" fmla="*/ 105 w 105"/>
                <a:gd name="T9" fmla="*/ 3 h 158"/>
                <a:gd name="T10" fmla="*/ 33 w 105"/>
                <a:gd name="T11" fmla="*/ 103 h 158"/>
                <a:gd name="T12" fmla="*/ 40 w 105"/>
                <a:gd name="T13" fmla="*/ 146 h 158"/>
                <a:gd name="T14" fmla="*/ 28 w 105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58">
                  <a:moveTo>
                    <a:pt x="28" y="158"/>
                  </a:moveTo>
                  <a:cubicBezTo>
                    <a:pt x="0" y="128"/>
                    <a:pt x="12" y="101"/>
                    <a:pt x="22" y="91"/>
                  </a:cubicBezTo>
                  <a:lnTo>
                    <a:pt x="24" y="89"/>
                  </a:lnTo>
                  <a:cubicBezTo>
                    <a:pt x="79" y="59"/>
                    <a:pt x="89" y="1"/>
                    <a:pt x="89" y="0"/>
                  </a:cubicBezTo>
                  <a:lnTo>
                    <a:pt x="105" y="3"/>
                  </a:lnTo>
                  <a:cubicBezTo>
                    <a:pt x="105" y="6"/>
                    <a:pt x="95" y="68"/>
                    <a:pt x="33" y="103"/>
                  </a:cubicBezTo>
                  <a:cubicBezTo>
                    <a:pt x="30" y="107"/>
                    <a:pt x="18" y="123"/>
                    <a:pt x="40" y="146"/>
                  </a:cubicBezTo>
                  <a:lnTo>
                    <a:pt x="28" y="15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64">
              <a:extLst>
                <a:ext uri="{FF2B5EF4-FFF2-40B4-BE49-F238E27FC236}">
                  <a16:creationId xmlns:a16="http://schemas.microsoft.com/office/drawing/2014/main" id="{CEBF6744-C624-371B-B66E-33EF2684B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1" y="2189163"/>
              <a:ext cx="90488" cy="68263"/>
            </a:xfrm>
            <a:custGeom>
              <a:avLst/>
              <a:gdLst>
                <a:gd name="T0" fmla="*/ 52 w 120"/>
                <a:gd name="T1" fmla="*/ 24 h 89"/>
                <a:gd name="T2" fmla="*/ 21 w 120"/>
                <a:gd name="T3" fmla="*/ 36 h 89"/>
                <a:gd name="T4" fmla="*/ 21 w 120"/>
                <a:gd name="T5" fmla="*/ 51 h 89"/>
                <a:gd name="T6" fmla="*/ 31 w 120"/>
                <a:gd name="T7" fmla="*/ 61 h 89"/>
                <a:gd name="T8" fmla="*/ 57 w 120"/>
                <a:gd name="T9" fmla="*/ 24 h 89"/>
                <a:gd name="T10" fmla="*/ 52 w 120"/>
                <a:gd name="T11" fmla="*/ 24 h 89"/>
                <a:gd name="T12" fmla="*/ 65 w 120"/>
                <a:gd name="T13" fmla="*/ 89 h 89"/>
                <a:gd name="T14" fmla="*/ 50 w 120"/>
                <a:gd name="T15" fmla="*/ 86 h 89"/>
                <a:gd name="T16" fmla="*/ 6 w 120"/>
                <a:gd name="T17" fmla="*/ 58 h 89"/>
                <a:gd name="T18" fmla="*/ 6 w 120"/>
                <a:gd name="T19" fmla="*/ 29 h 89"/>
                <a:gd name="T20" fmla="*/ 80 w 120"/>
                <a:gd name="T21" fmla="*/ 11 h 89"/>
                <a:gd name="T22" fmla="*/ 93 w 120"/>
                <a:gd name="T23" fmla="*/ 17 h 89"/>
                <a:gd name="T24" fmla="*/ 81 w 120"/>
                <a:gd name="T25" fmla="*/ 26 h 89"/>
                <a:gd name="T26" fmla="*/ 48 w 120"/>
                <a:gd name="T27" fmla="*/ 63 h 89"/>
                <a:gd name="T28" fmla="*/ 49 w 120"/>
                <a:gd name="T29" fmla="*/ 66 h 89"/>
                <a:gd name="T30" fmla="*/ 56 w 120"/>
                <a:gd name="T31" fmla="*/ 71 h 89"/>
                <a:gd name="T32" fmla="*/ 63 w 120"/>
                <a:gd name="T33" fmla="*/ 72 h 89"/>
                <a:gd name="T34" fmla="*/ 109 w 120"/>
                <a:gd name="T35" fmla="*/ 54 h 89"/>
                <a:gd name="T36" fmla="*/ 120 w 120"/>
                <a:gd name="T37" fmla="*/ 67 h 89"/>
                <a:gd name="T38" fmla="*/ 65 w 120"/>
                <a:gd name="T3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89">
                  <a:moveTo>
                    <a:pt x="52" y="24"/>
                  </a:moveTo>
                  <a:cubicBezTo>
                    <a:pt x="40" y="24"/>
                    <a:pt x="26" y="26"/>
                    <a:pt x="21" y="36"/>
                  </a:cubicBezTo>
                  <a:cubicBezTo>
                    <a:pt x="18" y="43"/>
                    <a:pt x="19" y="48"/>
                    <a:pt x="21" y="51"/>
                  </a:cubicBezTo>
                  <a:cubicBezTo>
                    <a:pt x="23" y="54"/>
                    <a:pt x="27" y="58"/>
                    <a:pt x="31" y="61"/>
                  </a:cubicBezTo>
                  <a:cubicBezTo>
                    <a:pt x="33" y="47"/>
                    <a:pt x="46" y="33"/>
                    <a:pt x="57" y="24"/>
                  </a:cubicBezTo>
                  <a:cubicBezTo>
                    <a:pt x="55" y="24"/>
                    <a:pt x="54" y="24"/>
                    <a:pt x="52" y="24"/>
                  </a:cubicBezTo>
                  <a:close/>
                  <a:moveTo>
                    <a:pt x="65" y="89"/>
                  </a:moveTo>
                  <a:cubicBezTo>
                    <a:pt x="60" y="89"/>
                    <a:pt x="55" y="88"/>
                    <a:pt x="50" y="86"/>
                  </a:cubicBezTo>
                  <a:cubicBezTo>
                    <a:pt x="37" y="83"/>
                    <a:pt x="15" y="75"/>
                    <a:pt x="6" y="58"/>
                  </a:cubicBezTo>
                  <a:cubicBezTo>
                    <a:pt x="3" y="52"/>
                    <a:pt x="0" y="42"/>
                    <a:pt x="6" y="29"/>
                  </a:cubicBezTo>
                  <a:cubicBezTo>
                    <a:pt x="20" y="0"/>
                    <a:pt x="69" y="6"/>
                    <a:pt x="80" y="11"/>
                  </a:cubicBezTo>
                  <a:lnTo>
                    <a:pt x="93" y="17"/>
                  </a:lnTo>
                  <a:lnTo>
                    <a:pt x="81" y="26"/>
                  </a:lnTo>
                  <a:cubicBezTo>
                    <a:pt x="68" y="35"/>
                    <a:pt x="48" y="53"/>
                    <a:pt x="48" y="63"/>
                  </a:cubicBezTo>
                  <a:cubicBezTo>
                    <a:pt x="48" y="64"/>
                    <a:pt x="48" y="65"/>
                    <a:pt x="49" y="66"/>
                  </a:cubicBezTo>
                  <a:cubicBezTo>
                    <a:pt x="51" y="68"/>
                    <a:pt x="54" y="70"/>
                    <a:pt x="56" y="71"/>
                  </a:cubicBezTo>
                  <a:cubicBezTo>
                    <a:pt x="59" y="71"/>
                    <a:pt x="61" y="72"/>
                    <a:pt x="63" y="72"/>
                  </a:cubicBezTo>
                  <a:cubicBezTo>
                    <a:pt x="84" y="74"/>
                    <a:pt x="109" y="54"/>
                    <a:pt x="109" y="54"/>
                  </a:cubicBezTo>
                  <a:lnTo>
                    <a:pt x="120" y="67"/>
                  </a:lnTo>
                  <a:cubicBezTo>
                    <a:pt x="118" y="68"/>
                    <a:pt x="92" y="89"/>
                    <a:pt x="65" y="8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65">
              <a:extLst>
                <a:ext uri="{FF2B5EF4-FFF2-40B4-BE49-F238E27FC236}">
                  <a16:creationId xmlns:a16="http://schemas.microsoft.com/office/drawing/2014/main" id="{AB9F10DB-4493-F90A-7459-898A9A94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098676"/>
              <a:ext cx="276225" cy="334963"/>
            </a:xfrm>
            <a:custGeom>
              <a:avLst/>
              <a:gdLst>
                <a:gd name="T0" fmla="*/ 240 w 363"/>
                <a:gd name="T1" fmla="*/ 438 h 438"/>
                <a:gd name="T2" fmla="*/ 185 w 363"/>
                <a:gd name="T3" fmla="*/ 438 h 438"/>
                <a:gd name="T4" fmla="*/ 184 w 363"/>
                <a:gd name="T5" fmla="*/ 431 h 438"/>
                <a:gd name="T6" fmla="*/ 148 w 363"/>
                <a:gd name="T7" fmla="*/ 358 h 438"/>
                <a:gd name="T8" fmla="*/ 146 w 363"/>
                <a:gd name="T9" fmla="*/ 356 h 438"/>
                <a:gd name="T10" fmla="*/ 145 w 363"/>
                <a:gd name="T11" fmla="*/ 354 h 438"/>
                <a:gd name="T12" fmla="*/ 3 w 363"/>
                <a:gd name="T13" fmla="*/ 293 h 438"/>
                <a:gd name="T14" fmla="*/ 0 w 363"/>
                <a:gd name="T15" fmla="*/ 277 h 438"/>
                <a:gd name="T16" fmla="*/ 160 w 363"/>
                <a:gd name="T17" fmla="*/ 347 h 438"/>
                <a:gd name="T18" fmla="*/ 199 w 363"/>
                <a:gd name="T19" fmla="*/ 421 h 438"/>
                <a:gd name="T20" fmla="*/ 222 w 363"/>
                <a:gd name="T21" fmla="*/ 421 h 438"/>
                <a:gd name="T22" fmla="*/ 216 w 363"/>
                <a:gd name="T23" fmla="*/ 408 h 438"/>
                <a:gd name="T24" fmla="*/ 196 w 363"/>
                <a:gd name="T25" fmla="*/ 369 h 438"/>
                <a:gd name="T26" fmla="*/ 192 w 363"/>
                <a:gd name="T27" fmla="*/ 343 h 438"/>
                <a:gd name="T28" fmla="*/ 191 w 363"/>
                <a:gd name="T29" fmla="*/ 329 h 438"/>
                <a:gd name="T30" fmla="*/ 188 w 363"/>
                <a:gd name="T31" fmla="*/ 315 h 438"/>
                <a:gd name="T32" fmla="*/ 207 w 363"/>
                <a:gd name="T33" fmla="*/ 234 h 438"/>
                <a:gd name="T34" fmla="*/ 244 w 363"/>
                <a:gd name="T35" fmla="*/ 124 h 438"/>
                <a:gd name="T36" fmla="*/ 244 w 363"/>
                <a:gd name="T37" fmla="*/ 121 h 438"/>
                <a:gd name="T38" fmla="*/ 246 w 363"/>
                <a:gd name="T39" fmla="*/ 119 h 438"/>
                <a:gd name="T40" fmla="*/ 280 w 363"/>
                <a:gd name="T41" fmla="*/ 102 h 438"/>
                <a:gd name="T42" fmla="*/ 341 w 363"/>
                <a:gd name="T43" fmla="*/ 75 h 438"/>
                <a:gd name="T44" fmla="*/ 345 w 363"/>
                <a:gd name="T45" fmla="*/ 72 h 438"/>
                <a:gd name="T46" fmla="*/ 347 w 363"/>
                <a:gd name="T47" fmla="*/ 71 h 438"/>
                <a:gd name="T48" fmla="*/ 347 w 363"/>
                <a:gd name="T49" fmla="*/ 60 h 438"/>
                <a:gd name="T50" fmla="*/ 341 w 363"/>
                <a:gd name="T51" fmla="*/ 54 h 438"/>
                <a:gd name="T52" fmla="*/ 280 w 363"/>
                <a:gd name="T53" fmla="*/ 30 h 438"/>
                <a:gd name="T54" fmla="*/ 249 w 363"/>
                <a:gd name="T55" fmla="*/ 17 h 438"/>
                <a:gd name="T56" fmla="*/ 249 w 363"/>
                <a:gd name="T57" fmla="*/ 0 h 438"/>
                <a:gd name="T58" fmla="*/ 289 w 363"/>
                <a:gd name="T59" fmla="*/ 16 h 438"/>
                <a:gd name="T60" fmla="*/ 343 w 363"/>
                <a:gd name="T61" fmla="*/ 37 h 438"/>
                <a:gd name="T62" fmla="*/ 363 w 363"/>
                <a:gd name="T63" fmla="*/ 60 h 438"/>
                <a:gd name="T64" fmla="*/ 363 w 363"/>
                <a:gd name="T65" fmla="*/ 72 h 438"/>
                <a:gd name="T66" fmla="*/ 355 w 363"/>
                <a:gd name="T67" fmla="*/ 86 h 438"/>
                <a:gd name="T68" fmla="*/ 352 w 363"/>
                <a:gd name="T69" fmla="*/ 88 h 438"/>
                <a:gd name="T70" fmla="*/ 279 w 363"/>
                <a:gd name="T71" fmla="*/ 119 h 438"/>
                <a:gd name="T72" fmla="*/ 261 w 363"/>
                <a:gd name="T73" fmla="*/ 127 h 438"/>
                <a:gd name="T74" fmla="*/ 220 w 363"/>
                <a:gd name="T75" fmla="*/ 245 h 438"/>
                <a:gd name="T76" fmla="*/ 205 w 363"/>
                <a:gd name="T77" fmla="*/ 312 h 438"/>
                <a:gd name="T78" fmla="*/ 208 w 363"/>
                <a:gd name="T79" fmla="*/ 326 h 438"/>
                <a:gd name="T80" fmla="*/ 209 w 363"/>
                <a:gd name="T81" fmla="*/ 342 h 438"/>
                <a:gd name="T82" fmla="*/ 212 w 363"/>
                <a:gd name="T83" fmla="*/ 363 h 438"/>
                <a:gd name="T84" fmla="*/ 231 w 363"/>
                <a:gd name="T85" fmla="*/ 400 h 438"/>
                <a:gd name="T86" fmla="*/ 240 w 363"/>
                <a:gd name="T87" fmla="*/ 429 h 438"/>
                <a:gd name="T88" fmla="*/ 240 w 363"/>
                <a:gd name="T8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3" h="438">
                  <a:moveTo>
                    <a:pt x="240" y="438"/>
                  </a:moveTo>
                  <a:lnTo>
                    <a:pt x="185" y="438"/>
                  </a:lnTo>
                  <a:lnTo>
                    <a:pt x="184" y="431"/>
                  </a:lnTo>
                  <a:cubicBezTo>
                    <a:pt x="184" y="431"/>
                    <a:pt x="175" y="380"/>
                    <a:pt x="148" y="358"/>
                  </a:cubicBezTo>
                  <a:lnTo>
                    <a:pt x="146" y="356"/>
                  </a:lnTo>
                  <a:lnTo>
                    <a:pt x="145" y="354"/>
                  </a:lnTo>
                  <a:cubicBezTo>
                    <a:pt x="131" y="312"/>
                    <a:pt x="117" y="271"/>
                    <a:pt x="3" y="293"/>
                  </a:cubicBezTo>
                  <a:lnTo>
                    <a:pt x="0" y="277"/>
                  </a:lnTo>
                  <a:cubicBezTo>
                    <a:pt x="117" y="254"/>
                    <a:pt x="142" y="293"/>
                    <a:pt x="160" y="347"/>
                  </a:cubicBezTo>
                  <a:cubicBezTo>
                    <a:pt x="184" y="368"/>
                    <a:pt x="195" y="406"/>
                    <a:pt x="199" y="421"/>
                  </a:cubicBezTo>
                  <a:lnTo>
                    <a:pt x="222" y="421"/>
                  </a:lnTo>
                  <a:cubicBezTo>
                    <a:pt x="222" y="417"/>
                    <a:pt x="220" y="414"/>
                    <a:pt x="216" y="408"/>
                  </a:cubicBezTo>
                  <a:cubicBezTo>
                    <a:pt x="212" y="401"/>
                    <a:pt x="206" y="390"/>
                    <a:pt x="196" y="369"/>
                  </a:cubicBezTo>
                  <a:cubicBezTo>
                    <a:pt x="193" y="362"/>
                    <a:pt x="193" y="351"/>
                    <a:pt x="192" y="343"/>
                  </a:cubicBezTo>
                  <a:cubicBezTo>
                    <a:pt x="192" y="337"/>
                    <a:pt x="192" y="333"/>
                    <a:pt x="191" y="329"/>
                  </a:cubicBezTo>
                  <a:cubicBezTo>
                    <a:pt x="190" y="324"/>
                    <a:pt x="189" y="319"/>
                    <a:pt x="188" y="315"/>
                  </a:cubicBezTo>
                  <a:cubicBezTo>
                    <a:pt x="183" y="286"/>
                    <a:pt x="189" y="256"/>
                    <a:pt x="207" y="234"/>
                  </a:cubicBezTo>
                  <a:cubicBezTo>
                    <a:pt x="244" y="188"/>
                    <a:pt x="244" y="125"/>
                    <a:pt x="244" y="124"/>
                  </a:cubicBezTo>
                  <a:lnTo>
                    <a:pt x="244" y="121"/>
                  </a:lnTo>
                  <a:lnTo>
                    <a:pt x="246" y="119"/>
                  </a:lnTo>
                  <a:cubicBezTo>
                    <a:pt x="257" y="102"/>
                    <a:pt x="269" y="102"/>
                    <a:pt x="280" y="102"/>
                  </a:cubicBezTo>
                  <a:cubicBezTo>
                    <a:pt x="292" y="103"/>
                    <a:pt x="309" y="103"/>
                    <a:pt x="341" y="75"/>
                  </a:cubicBezTo>
                  <a:cubicBezTo>
                    <a:pt x="343" y="74"/>
                    <a:pt x="344" y="73"/>
                    <a:pt x="345" y="72"/>
                  </a:cubicBezTo>
                  <a:cubicBezTo>
                    <a:pt x="346" y="72"/>
                    <a:pt x="347" y="71"/>
                    <a:pt x="347" y="71"/>
                  </a:cubicBezTo>
                  <a:lnTo>
                    <a:pt x="347" y="60"/>
                  </a:lnTo>
                  <a:cubicBezTo>
                    <a:pt x="347" y="57"/>
                    <a:pt x="344" y="54"/>
                    <a:pt x="341" y="54"/>
                  </a:cubicBezTo>
                  <a:cubicBezTo>
                    <a:pt x="316" y="51"/>
                    <a:pt x="296" y="39"/>
                    <a:pt x="280" y="30"/>
                  </a:cubicBezTo>
                  <a:cubicBezTo>
                    <a:pt x="268" y="23"/>
                    <a:pt x="258" y="17"/>
                    <a:pt x="249" y="17"/>
                  </a:cubicBezTo>
                  <a:lnTo>
                    <a:pt x="249" y="0"/>
                  </a:lnTo>
                  <a:cubicBezTo>
                    <a:pt x="263" y="0"/>
                    <a:pt x="276" y="8"/>
                    <a:pt x="289" y="16"/>
                  </a:cubicBezTo>
                  <a:cubicBezTo>
                    <a:pt x="304" y="25"/>
                    <a:pt x="321" y="35"/>
                    <a:pt x="343" y="37"/>
                  </a:cubicBezTo>
                  <a:cubicBezTo>
                    <a:pt x="355" y="39"/>
                    <a:pt x="363" y="49"/>
                    <a:pt x="363" y="60"/>
                  </a:cubicBezTo>
                  <a:lnTo>
                    <a:pt x="363" y="72"/>
                  </a:lnTo>
                  <a:cubicBezTo>
                    <a:pt x="363" y="80"/>
                    <a:pt x="358" y="84"/>
                    <a:pt x="355" y="86"/>
                  </a:cubicBezTo>
                  <a:cubicBezTo>
                    <a:pt x="354" y="86"/>
                    <a:pt x="353" y="87"/>
                    <a:pt x="352" y="88"/>
                  </a:cubicBezTo>
                  <a:cubicBezTo>
                    <a:pt x="315" y="120"/>
                    <a:pt x="293" y="119"/>
                    <a:pt x="279" y="119"/>
                  </a:cubicBezTo>
                  <a:cubicBezTo>
                    <a:pt x="270" y="119"/>
                    <a:pt x="267" y="119"/>
                    <a:pt x="261" y="127"/>
                  </a:cubicBezTo>
                  <a:cubicBezTo>
                    <a:pt x="261" y="140"/>
                    <a:pt x="257" y="198"/>
                    <a:pt x="220" y="245"/>
                  </a:cubicBezTo>
                  <a:cubicBezTo>
                    <a:pt x="205" y="263"/>
                    <a:pt x="200" y="287"/>
                    <a:pt x="205" y="312"/>
                  </a:cubicBezTo>
                  <a:cubicBezTo>
                    <a:pt x="206" y="316"/>
                    <a:pt x="207" y="321"/>
                    <a:pt x="208" y="326"/>
                  </a:cubicBezTo>
                  <a:cubicBezTo>
                    <a:pt x="209" y="331"/>
                    <a:pt x="209" y="336"/>
                    <a:pt x="209" y="342"/>
                  </a:cubicBezTo>
                  <a:cubicBezTo>
                    <a:pt x="209" y="349"/>
                    <a:pt x="209" y="358"/>
                    <a:pt x="212" y="363"/>
                  </a:cubicBezTo>
                  <a:cubicBezTo>
                    <a:pt x="221" y="383"/>
                    <a:pt x="227" y="393"/>
                    <a:pt x="231" y="400"/>
                  </a:cubicBezTo>
                  <a:cubicBezTo>
                    <a:pt x="237" y="411"/>
                    <a:pt x="239" y="415"/>
                    <a:pt x="240" y="429"/>
                  </a:cubicBezTo>
                  <a:lnTo>
                    <a:pt x="240" y="43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66">
              <a:extLst>
                <a:ext uri="{FF2B5EF4-FFF2-40B4-BE49-F238E27FC236}">
                  <a16:creationId xmlns:a16="http://schemas.microsoft.com/office/drawing/2014/main" id="{6B7B9023-56B3-83E7-4417-E0C8C86F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2344738"/>
              <a:ext cx="60325" cy="46038"/>
            </a:xfrm>
            <a:custGeom>
              <a:avLst/>
              <a:gdLst>
                <a:gd name="T0" fmla="*/ 78 w 80"/>
                <a:gd name="T1" fmla="*/ 61 h 61"/>
                <a:gd name="T2" fmla="*/ 51 w 80"/>
                <a:gd name="T3" fmla="*/ 60 h 61"/>
                <a:gd name="T4" fmla="*/ 14 w 80"/>
                <a:gd name="T5" fmla="*/ 60 h 61"/>
                <a:gd name="T6" fmla="*/ 10 w 80"/>
                <a:gd name="T7" fmla="*/ 61 h 61"/>
                <a:gd name="T8" fmla="*/ 0 w 80"/>
                <a:gd name="T9" fmla="*/ 53 h 61"/>
                <a:gd name="T10" fmla="*/ 0 w 80"/>
                <a:gd name="T11" fmla="*/ 4 h 61"/>
                <a:gd name="T12" fmla="*/ 15 w 80"/>
                <a:gd name="T13" fmla="*/ 0 h 61"/>
                <a:gd name="T14" fmla="*/ 29 w 80"/>
                <a:gd name="T15" fmla="*/ 11 h 61"/>
                <a:gd name="T16" fmla="*/ 57 w 80"/>
                <a:gd name="T17" fmla="*/ 10 h 61"/>
                <a:gd name="T18" fmla="*/ 58 w 80"/>
                <a:gd name="T19" fmla="*/ 27 h 61"/>
                <a:gd name="T20" fmla="*/ 24 w 80"/>
                <a:gd name="T21" fmla="*/ 28 h 61"/>
                <a:gd name="T22" fmla="*/ 16 w 80"/>
                <a:gd name="T23" fmla="*/ 22 h 61"/>
                <a:gd name="T24" fmla="*/ 16 w 80"/>
                <a:gd name="T25" fmla="*/ 42 h 61"/>
                <a:gd name="T26" fmla="*/ 53 w 80"/>
                <a:gd name="T27" fmla="*/ 43 h 61"/>
                <a:gd name="T28" fmla="*/ 79 w 80"/>
                <a:gd name="T29" fmla="*/ 45 h 61"/>
                <a:gd name="T30" fmla="*/ 80 w 80"/>
                <a:gd name="T31" fmla="*/ 61 h 61"/>
                <a:gd name="T32" fmla="*/ 78 w 80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1">
                  <a:moveTo>
                    <a:pt x="78" y="61"/>
                  </a:moveTo>
                  <a:cubicBezTo>
                    <a:pt x="69" y="61"/>
                    <a:pt x="60" y="60"/>
                    <a:pt x="51" y="60"/>
                  </a:cubicBezTo>
                  <a:cubicBezTo>
                    <a:pt x="37" y="58"/>
                    <a:pt x="26" y="57"/>
                    <a:pt x="14" y="60"/>
                  </a:cubicBezTo>
                  <a:lnTo>
                    <a:pt x="10" y="61"/>
                  </a:lnTo>
                  <a:lnTo>
                    <a:pt x="0" y="53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9" y="11"/>
                  </a:lnTo>
                  <a:lnTo>
                    <a:pt x="57" y="10"/>
                  </a:lnTo>
                  <a:lnTo>
                    <a:pt x="58" y="27"/>
                  </a:lnTo>
                  <a:lnTo>
                    <a:pt x="24" y="28"/>
                  </a:lnTo>
                  <a:lnTo>
                    <a:pt x="16" y="22"/>
                  </a:lnTo>
                  <a:lnTo>
                    <a:pt x="16" y="42"/>
                  </a:lnTo>
                  <a:cubicBezTo>
                    <a:pt x="29" y="40"/>
                    <a:pt x="40" y="42"/>
                    <a:pt x="53" y="43"/>
                  </a:cubicBezTo>
                  <a:cubicBezTo>
                    <a:pt x="61" y="44"/>
                    <a:pt x="70" y="45"/>
                    <a:pt x="79" y="45"/>
                  </a:cubicBezTo>
                  <a:lnTo>
                    <a:pt x="80" y="61"/>
                  </a:lnTo>
                  <a:lnTo>
                    <a:pt x="78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7">
              <a:extLst>
                <a:ext uri="{FF2B5EF4-FFF2-40B4-BE49-F238E27FC236}">
                  <a16:creationId xmlns:a16="http://schemas.microsoft.com/office/drawing/2014/main" id="{160FE5BE-CC3C-EDDF-A1C7-0C36B6E2B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3" y="2255838"/>
              <a:ext cx="31750" cy="133350"/>
            </a:xfrm>
            <a:custGeom>
              <a:avLst/>
              <a:gdLst>
                <a:gd name="T0" fmla="*/ 4 w 41"/>
                <a:gd name="T1" fmla="*/ 175 h 175"/>
                <a:gd name="T2" fmla="*/ 0 w 41"/>
                <a:gd name="T3" fmla="*/ 159 h 175"/>
                <a:gd name="T4" fmla="*/ 21 w 41"/>
                <a:gd name="T5" fmla="*/ 130 h 175"/>
                <a:gd name="T6" fmla="*/ 19 w 41"/>
                <a:gd name="T7" fmla="*/ 100 h 175"/>
                <a:gd name="T8" fmla="*/ 15 w 41"/>
                <a:gd name="T9" fmla="*/ 78 h 175"/>
                <a:gd name="T10" fmla="*/ 25 w 41"/>
                <a:gd name="T11" fmla="*/ 0 h 175"/>
                <a:gd name="T12" fmla="*/ 41 w 41"/>
                <a:gd name="T13" fmla="*/ 4 h 175"/>
                <a:gd name="T14" fmla="*/ 32 w 41"/>
                <a:gd name="T15" fmla="*/ 79 h 175"/>
                <a:gd name="T16" fmla="*/ 35 w 41"/>
                <a:gd name="T17" fmla="*/ 95 h 175"/>
                <a:gd name="T18" fmla="*/ 37 w 41"/>
                <a:gd name="T19" fmla="*/ 133 h 175"/>
                <a:gd name="T20" fmla="*/ 4 w 41"/>
                <a:gd name="T2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75">
                  <a:moveTo>
                    <a:pt x="4" y="175"/>
                  </a:moveTo>
                  <a:lnTo>
                    <a:pt x="0" y="159"/>
                  </a:lnTo>
                  <a:cubicBezTo>
                    <a:pt x="15" y="155"/>
                    <a:pt x="18" y="149"/>
                    <a:pt x="21" y="130"/>
                  </a:cubicBezTo>
                  <a:cubicBezTo>
                    <a:pt x="23" y="116"/>
                    <a:pt x="21" y="108"/>
                    <a:pt x="19" y="100"/>
                  </a:cubicBezTo>
                  <a:cubicBezTo>
                    <a:pt x="17" y="94"/>
                    <a:pt x="15" y="87"/>
                    <a:pt x="15" y="78"/>
                  </a:cubicBezTo>
                  <a:cubicBezTo>
                    <a:pt x="16" y="38"/>
                    <a:pt x="25" y="2"/>
                    <a:pt x="25" y="0"/>
                  </a:cubicBezTo>
                  <a:lnTo>
                    <a:pt x="41" y="4"/>
                  </a:lnTo>
                  <a:cubicBezTo>
                    <a:pt x="41" y="5"/>
                    <a:pt x="32" y="40"/>
                    <a:pt x="32" y="79"/>
                  </a:cubicBezTo>
                  <a:cubicBezTo>
                    <a:pt x="32" y="85"/>
                    <a:pt x="33" y="90"/>
                    <a:pt x="35" y="95"/>
                  </a:cubicBezTo>
                  <a:cubicBezTo>
                    <a:pt x="37" y="105"/>
                    <a:pt x="40" y="115"/>
                    <a:pt x="37" y="133"/>
                  </a:cubicBezTo>
                  <a:cubicBezTo>
                    <a:pt x="34" y="153"/>
                    <a:pt x="29" y="169"/>
                    <a:pt x="4" y="17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8">
              <a:extLst>
                <a:ext uri="{FF2B5EF4-FFF2-40B4-BE49-F238E27FC236}">
                  <a16:creationId xmlns:a16="http://schemas.microsoft.com/office/drawing/2014/main" id="{B221F780-73EC-827B-DF3A-E68ED295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2062163"/>
              <a:ext cx="292100" cy="365125"/>
            </a:xfrm>
            <a:custGeom>
              <a:avLst/>
              <a:gdLst>
                <a:gd name="T0" fmla="*/ 45 w 382"/>
                <a:gd name="T1" fmla="*/ 479 h 479"/>
                <a:gd name="T2" fmla="*/ 28 w 382"/>
                <a:gd name="T3" fmla="*/ 479 h 479"/>
                <a:gd name="T4" fmla="*/ 9 w 382"/>
                <a:gd name="T5" fmla="*/ 420 h 479"/>
                <a:gd name="T6" fmla="*/ 5 w 382"/>
                <a:gd name="T7" fmla="*/ 415 h 479"/>
                <a:gd name="T8" fmla="*/ 10 w 382"/>
                <a:gd name="T9" fmla="*/ 410 h 479"/>
                <a:gd name="T10" fmla="*/ 19 w 382"/>
                <a:gd name="T11" fmla="*/ 331 h 479"/>
                <a:gd name="T12" fmla="*/ 14 w 382"/>
                <a:gd name="T13" fmla="*/ 242 h 479"/>
                <a:gd name="T14" fmla="*/ 86 w 382"/>
                <a:gd name="T15" fmla="*/ 204 h 479"/>
                <a:gd name="T16" fmla="*/ 148 w 382"/>
                <a:gd name="T17" fmla="*/ 176 h 479"/>
                <a:gd name="T18" fmla="*/ 178 w 382"/>
                <a:gd name="T19" fmla="*/ 146 h 479"/>
                <a:gd name="T20" fmla="*/ 201 w 382"/>
                <a:gd name="T21" fmla="*/ 121 h 479"/>
                <a:gd name="T22" fmla="*/ 248 w 382"/>
                <a:gd name="T23" fmla="*/ 88 h 479"/>
                <a:gd name="T24" fmla="*/ 327 w 382"/>
                <a:gd name="T25" fmla="*/ 77 h 479"/>
                <a:gd name="T26" fmla="*/ 344 w 382"/>
                <a:gd name="T27" fmla="*/ 3 h 479"/>
                <a:gd name="T28" fmla="*/ 347 w 382"/>
                <a:gd name="T29" fmla="*/ 0 h 479"/>
                <a:gd name="T30" fmla="*/ 360 w 382"/>
                <a:gd name="T31" fmla="*/ 0 h 479"/>
                <a:gd name="T32" fmla="*/ 359 w 382"/>
                <a:gd name="T33" fmla="*/ 9 h 479"/>
                <a:gd name="T34" fmla="*/ 382 w 382"/>
                <a:gd name="T35" fmla="*/ 51 h 479"/>
                <a:gd name="T36" fmla="*/ 380 w 382"/>
                <a:gd name="T37" fmla="*/ 68 h 479"/>
                <a:gd name="T38" fmla="*/ 343 w 382"/>
                <a:gd name="T39" fmla="*/ 32 h 479"/>
                <a:gd name="T40" fmla="*/ 345 w 382"/>
                <a:gd name="T41" fmla="*/ 74 h 479"/>
                <a:gd name="T42" fmla="*/ 346 w 382"/>
                <a:gd name="T43" fmla="*/ 88 h 479"/>
                <a:gd name="T44" fmla="*/ 334 w 382"/>
                <a:gd name="T45" fmla="*/ 94 h 479"/>
                <a:gd name="T46" fmla="*/ 253 w 382"/>
                <a:gd name="T47" fmla="*/ 104 h 479"/>
                <a:gd name="T48" fmla="*/ 214 w 382"/>
                <a:gd name="T49" fmla="*/ 132 h 479"/>
                <a:gd name="T50" fmla="*/ 187 w 382"/>
                <a:gd name="T51" fmla="*/ 159 h 479"/>
                <a:gd name="T52" fmla="*/ 162 w 382"/>
                <a:gd name="T53" fmla="*/ 186 h 479"/>
                <a:gd name="T54" fmla="*/ 87 w 382"/>
                <a:gd name="T55" fmla="*/ 221 h 479"/>
                <a:gd name="T56" fmla="*/ 29 w 382"/>
                <a:gd name="T57" fmla="*/ 250 h 479"/>
                <a:gd name="T58" fmla="*/ 34 w 382"/>
                <a:gd name="T59" fmla="*/ 324 h 479"/>
                <a:gd name="T60" fmla="*/ 26 w 382"/>
                <a:gd name="T61" fmla="*/ 416 h 479"/>
                <a:gd name="T62" fmla="*/ 45 w 382"/>
                <a:gd name="T6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2" h="479">
                  <a:moveTo>
                    <a:pt x="45" y="479"/>
                  </a:moveTo>
                  <a:lnTo>
                    <a:pt x="28" y="479"/>
                  </a:lnTo>
                  <a:cubicBezTo>
                    <a:pt x="28" y="445"/>
                    <a:pt x="9" y="421"/>
                    <a:pt x="9" y="420"/>
                  </a:cubicBezTo>
                  <a:lnTo>
                    <a:pt x="5" y="415"/>
                  </a:lnTo>
                  <a:lnTo>
                    <a:pt x="10" y="410"/>
                  </a:lnTo>
                  <a:cubicBezTo>
                    <a:pt x="40" y="377"/>
                    <a:pt x="20" y="333"/>
                    <a:pt x="19" y="331"/>
                  </a:cubicBezTo>
                  <a:cubicBezTo>
                    <a:pt x="2" y="300"/>
                    <a:pt x="0" y="267"/>
                    <a:pt x="14" y="242"/>
                  </a:cubicBezTo>
                  <a:cubicBezTo>
                    <a:pt x="28" y="218"/>
                    <a:pt x="53" y="205"/>
                    <a:pt x="86" y="204"/>
                  </a:cubicBezTo>
                  <a:cubicBezTo>
                    <a:pt x="122" y="203"/>
                    <a:pt x="140" y="189"/>
                    <a:pt x="148" y="176"/>
                  </a:cubicBezTo>
                  <a:cubicBezTo>
                    <a:pt x="156" y="165"/>
                    <a:pt x="166" y="154"/>
                    <a:pt x="178" y="146"/>
                  </a:cubicBezTo>
                  <a:cubicBezTo>
                    <a:pt x="185" y="140"/>
                    <a:pt x="193" y="132"/>
                    <a:pt x="201" y="121"/>
                  </a:cubicBezTo>
                  <a:cubicBezTo>
                    <a:pt x="214" y="105"/>
                    <a:pt x="230" y="94"/>
                    <a:pt x="248" y="88"/>
                  </a:cubicBezTo>
                  <a:cubicBezTo>
                    <a:pt x="278" y="78"/>
                    <a:pt x="308" y="77"/>
                    <a:pt x="327" y="77"/>
                  </a:cubicBezTo>
                  <a:cubicBezTo>
                    <a:pt x="320" y="62"/>
                    <a:pt x="314" y="35"/>
                    <a:pt x="344" y="3"/>
                  </a:cubicBezTo>
                  <a:lnTo>
                    <a:pt x="347" y="0"/>
                  </a:lnTo>
                  <a:lnTo>
                    <a:pt x="360" y="0"/>
                  </a:lnTo>
                  <a:lnTo>
                    <a:pt x="359" y="9"/>
                  </a:lnTo>
                  <a:cubicBezTo>
                    <a:pt x="358" y="21"/>
                    <a:pt x="357" y="48"/>
                    <a:pt x="382" y="51"/>
                  </a:cubicBezTo>
                  <a:lnTo>
                    <a:pt x="380" y="68"/>
                  </a:lnTo>
                  <a:cubicBezTo>
                    <a:pt x="357" y="65"/>
                    <a:pt x="347" y="50"/>
                    <a:pt x="343" y="32"/>
                  </a:cubicBezTo>
                  <a:cubicBezTo>
                    <a:pt x="334" y="50"/>
                    <a:pt x="338" y="65"/>
                    <a:pt x="345" y="74"/>
                  </a:cubicBezTo>
                  <a:cubicBezTo>
                    <a:pt x="348" y="78"/>
                    <a:pt x="348" y="83"/>
                    <a:pt x="346" y="88"/>
                  </a:cubicBezTo>
                  <a:cubicBezTo>
                    <a:pt x="343" y="92"/>
                    <a:pt x="339" y="94"/>
                    <a:pt x="334" y="94"/>
                  </a:cubicBezTo>
                  <a:cubicBezTo>
                    <a:pt x="318" y="93"/>
                    <a:pt x="285" y="94"/>
                    <a:pt x="253" y="104"/>
                  </a:cubicBezTo>
                  <a:cubicBezTo>
                    <a:pt x="238" y="109"/>
                    <a:pt x="225" y="118"/>
                    <a:pt x="214" y="132"/>
                  </a:cubicBezTo>
                  <a:cubicBezTo>
                    <a:pt x="205" y="144"/>
                    <a:pt x="196" y="153"/>
                    <a:pt x="187" y="159"/>
                  </a:cubicBezTo>
                  <a:cubicBezTo>
                    <a:pt x="177" y="167"/>
                    <a:pt x="168" y="175"/>
                    <a:pt x="162" y="186"/>
                  </a:cubicBezTo>
                  <a:cubicBezTo>
                    <a:pt x="151" y="201"/>
                    <a:pt x="130" y="220"/>
                    <a:pt x="87" y="221"/>
                  </a:cubicBezTo>
                  <a:cubicBezTo>
                    <a:pt x="60" y="221"/>
                    <a:pt x="39" y="232"/>
                    <a:pt x="29" y="250"/>
                  </a:cubicBezTo>
                  <a:cubicBezTo>
                    <a:pt x="17" y="270"/>
                    <a:pt x="19" y="297"/>
                    <a:pt x="34" y="324"/>
                  </a:cubicBezTo>
                  <a:cubicBezTo>
                    <a:pt x="36" y="326"/>
                    <a:pt x="58" y="376"/>
                    <a:pt x="26" y="416"/>
                  </a:cubicBezTo>
                  <a:cubicBezTo>
                    <a:pt x="33" y="426"/>
                    <a:pt x="45" y="449"/>
                    <a:pt x="45" y="4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969">
              <a:extLst>
                <a:ext uri="{FF2B5EF4-FFF2-40B4-BE49-F238E27FC236}">
                  <a16:creationId xmlns:a16="http://schemas.microsoft.com/office/drawing/2014/main" id="{61B54597-DD25-089E-98BF-9EC1BC6E1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2419351"/>
              <a:ext cx="347663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70">
              <a:extLst>
                <a:ext uri="{FF2B5EF4-FFF2-40B4-BE49-F238E27FC236}">
                  <a16:creationId xmlns:a16="http://schemas.microsoft.com/office/drawing/2014/main" id="{C785DC9C-0901-D983-D467-9DAF9777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1998663"/>
              <a:ext cx="239713" cy="174625"/>
            </a:xfrm>
            <a:custGeom>
              <a:avLst/>
              <a:gdLst>
                <a:gd name="T0" fmla="*/ 5 w 151"/>
                <a:gd name="T1" fmla="*/ 110 h 110"/>
                <a:gd name="T2" fmla="*/ 0 w 151"/>
                <a:gd name="T3" fmla="*/ 104 h 110"/>
                <a:gd name="T4" fmla="*/ 81 w 151"/>
                <a:gd name="T5" fmla="*/ 34 h 110"/>
                <a:gd name="T6" fmla="*/ 94 w 151"/>
                <a:gd name="T7" fmla="*/ 46 h 110"/>
                <a:gd name="T8" fmla="*/ 145 w 151"/>
                <a:gd name="T9" fmla="*/ 0 h 110"/>
                <a:gd name="T10" fmla="*/ 151 w 151"/>
                <a:gd name="T11" fmla="*/ 7 h 110"/>
                <a:gd name="T12" fmla="*/ 94 w 151"/>
                <a:gd name="T13" fmla="*/ 57 h 110"/>
                <a:gd name="T14" fmla="*/ 81 w 151"/>
                <a:gd name="T15" fmla="*/ 45 h 110"/>
                <a:gd name="T16" fmla="*/ 5 w 151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10">
                  <a:moveTo>
                    <a:pt x="5" y="110"/>
                  </a:moveTo>
                  <a:lnTo>
                    <a:pt x="0" y="104"/>
                  </a:lnTo>
                  <a:lnTo>
                    <a:pt x="81" y="34"/>
                  </a:lnTo>
                  <a:lnTo>
                    <a:pt x="94" y="46"/>
                  </a:lnTo>
                  <a:lnTo>
                    <a:pt x="145" y="0"/>
                  </a:lnTo>
                  <a:lnTo>
                    <a:pt x="151" y="7"/>
                  </a:lnTo>
                  <a:lnTo>
                    <a:pt x="94" y="57"/>
                  </a:lnTo>
                  <a:lnTo>
                    <a:pt x="81" y="45"/>
                  </a:lnTo>
                  <a:lnTo>
                    <a:pt x="5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71">
              <a:extLst>
                <a:ext uri="{FF2B5EF4-FFF2-40B4-BE49-F238E27FC236}">
                  <a16:creationId xmlns:a16="http://schemas.microsoft.com/office/drawing/2014/main" id="{B7DA41C8-2E0E-500F-75D1-2930FAC4B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6" y="1992313"/>
              <a:ext cx="52388" cy="53975"/>
            </a:xfrm>
            <a:custGeom>
              <a:avLst/>
              <a:gdLst>
                <a:gd name="T0" fmla="*/ 33 w 33"/>
                <a:gd name="T1" fmla="*/ 34 h 34"/>
                <a:gd name="T2" fmla="*/ 24 w 33"/>
                <a:gd name="T3" fmla="*/ 33 h 34"/>
                <a:gd name="T4" fmla="*/ 25 w 33"/>
                <a:gd name="T5" fmla="*/ 9 h 34"/>
                <a:gd name="T6" fmla="*/ 0 w 33"/>
                <a:gd name="T7" fmla="*/ 8 h 34"/>
                <a:gd name="T8" fmla="*/ 0 w 33"/>
                <a:gd name="T9" fmla="*/ 0 h 34"/>
                <a:gd name="T10" fmla="*/ 33 w 33"/>
                <a:gd name="T11" fmla="*/ 1 h 34"/>
                <a:gd name="T12" fmla="*/ 33 w 3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3" y="34"/>
                  </a:moveTo>
                  <a:lnTo>
                    <a:pt x="24" y="33"/>
                  </a:lnTo>
                  <a:lnTo>
                    <a:pt x="25" y="9"/>
                  </a:lnTo>
                  <a:lnTo>
                    <a:pt x="0" y="8"/>
                  </a:lnTo>
                  <a:lnTo>
                    <a:pt x="0" y="0"/>
                  </a:lnTo>
                  <a:lnTo>
                    <a:pt x="33" y="1"/>
                  </a:lnTo>
                  <a:lnTo>
                    <a:pt x="33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Bear_mark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297022C-98B9-F2D1-A09A-7F15E449B191}"/>
              </a:ext>
            </a:extLst>
          </p:cNvPr>
          <p:cNvGrpSpPr>
            <a:grpSpLocks noChangeAspect="1"/>
          </p:cNvGrpSpPr>
          <p:nvPr/>
        </p:nvGrpSpPr>
        <p:grpSpPr>
          <a:xfrm>
            <a:off x="7485342" y="5318215"/>
            <a:ext cx="1202343" cy="1015313"/>
            <a:chOff x="7773988" y="2032001"/>
            <a:chExt cx="428625" cy="361950"/>
          </a:xfrm>
          <a:solidFill>
            <a:schemeClr val="dk1"/>
          </a:solidFill>
        </p:grpSpPr>
        <p:sp>
          <p:nvSpPr>
            <p:cNvPr id="40" name="Freeform 954">
              <a:extLst>
                <a:ext uri="{FF2B5EF4-FFF2-40B4-BE49-F238E27FC236}">
                  <a16:creationId xmlns:a16="http://schemas.microsoft.com/office/drawing/2014/main" id="{91D178AF-8208-9A85-00C1-579A411F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138" y="2133601"/>
              <a:ext cx="244475" cy="157163"/>
            </a:xfrm>
            <a:custGeom>
              <a:avLst/>
              <a:gdLst>
                <a:gd name="T0" fmla="*/ 242 w 320"/>
                <a:gd name="T1" fmla="*/ 207 h 207"/>
                <a:gd name="T2" fmla="*/ 175 w 320"/>
                <a:gd name="T3" fmla="*/ 176 h 207"/>
                <a:gd name="T4" fmla="*/ 186 w 320"/>
                <a:gd name="T5" fmla="*/ 164 h 207"/>
                <a:gd name="T6" fmla="*/ 267 w 320"/>
                <a:gd name="T7" fmla="*/ 183 h 207"/>
                <a:gd name="T8" fmla="*/ 272 w 320"/>
                <a:gd name="T9" fmla="*/ 181 h 207"/>
                <a:gd name="T10" fmla="*/ 292 w 320"/>
                <a:gd name="T11" fmla="*/ 184 h 207"/>
                <a:gd name="T12" fmla="*/ 300 w 320"/>
                <a:gd name="T13" fmla="*/ 172 h 207"/>
                <a:gd name="T14" fmla="*/ 270 w 320"/>
                <a:gd name="T15" fmla="*/ 149 h 207"/>
                <a:gd name="T16" fmla="*/ 268 w 320"/>
                <a:gd name="T17" fmla="*/ 140 h 207"/>
                <a:gd name="T18" fmla="*/ 264 w 320"/>
                <a:gd name="T19" fmla="*/ 127 h 207"/>
                <a:gd name="T20" fmla="*/ 252 w 320"/>
                <a:gd name="T21" fmla="*/ 115 h 207"/>
                <a:gd name="T22" fmla="*/ 246 w 320"/>
                <a:gd name="T23" fmla="*/ 107 h 207"/>
                <a:gd name="T24" fmla="*/ 242 w 320"/>
                <a:gd name="T25" fmla="*/ 86 h 207"/>
                <a:gd name="T26" fmla="*/ 210 w 320"/>
                <a:gd name="T27" fmla="*/ 102 h 207"/>
                <a:gd name="T28" fmla="*/ 205 w 320"/>
                <a:gd name="T29" fmla="*/ 99 h 207"/>
                <a:gd name="T30" fmla="*/ 9 w 320"/>
                <a:gd name="T31" fmla="*/ 60 h 207"/>
                <a:gd name="T32" fmla="*/ 0 w 320"/>
                <a:gd name="T33" fmla="*/ 45 h 207"/>
                <a:gd name="T34" fmla="*/ 214 w 320"/>
                <a:gd name="T35" fmla="*/ 85 h 207"/>
                <a:gd name="T36" fmla="*/ 235 w 320"/>
                <a:gd name="T37" fmla="*/ 69 h 207"/>
                <a:gd name="T38" fmla="*/ 241 w 320"/>
                <a:gd name="T39" fmla="*/ 66 h 207"/>
                <a:gd name="T40" fmla="*/ 262 w 320"/>
                <a:gd name="T41" fmla="*/ 101 h 207"/>
                <a:gd name="T42" fmla="*/ 279 w 320"/>
                <a:gd name="T43" fmla="*/ 119 h 207"/>
                <a:gd name="T44" fmla="*/ 284 w 320"/>
                <a:gd name="T45" fmla="*/ 139 h 207"/>
                <a:gd name="T46" fmla="*/ 315 w 320"/>
                <a:gd name="T47" fmla="*/ 163 h 207"/>
                <a:gd name="T48" fmla="*/ 318 w 320"/>
                <a:gd name="T49" fmla="*/ 174 h 207"/>
                <a:gd name="T50" fmla="*/ 304 w 320"/>
                <a:gd name="T51" fmla="*/ 198 h 207"/>
                <a:gd name="T52" fmla="*/ 295 w 320"/>
                <a:gd name="T53" fmla="*/ 202 h 207"/>
                <a:gd name="T54" fmla="*/ 274 w 320"/>
                <a:gd name="T55" fmla="*/ 198 h 207"/>
                <a:gd name="T56" fmla="*/ 242 w 320"/>
                <a:gd name="T5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0" h="207">
                  <a:moveTo>
                    <a:pt x="242" y="207"/>
                  </a:moveTo>
                  <a:cubicBezTo>
                    <a:pt x="223" y="207"/>
                    <a:pt x="200" y="199"/>
                    <a:pt x="175" y="176"/>
                  </a:cubicBezTo>
                  <a:lnTo>
                    <a:pt x="186" y="164"/>
                  </a:lnTo>
                  <a:cubicBezTo>
                    <a:pt x="223" y="199"/>
                    <a:pt x="254" y="192"/>
                    <a:pt x="267" y="183"/>
                  </a:cubicBezTo>
                  <a:cubicBezTo>
                    <a:pt x="268" y="182"/>
                    <a:pt x="270" y="181"/>
                    <a:pt x="272" y="181"/>
                  </a:cubicBezTo>
                  <a:cubicBezTo>
                    <a:pt x="274" y="181"/>
                    <a:pt x="283" y="183"/>
                    <a:pt x="292" y="184"/>
                  </a:cubicBezTo>
                  <a:lnTo>
                    <a:pt x="300" y="172"/>
                  </a:lnTo>
                  <a:lnTo>
                    <a:pt x="270" y="149"/>
                  </a:lnTo>
                  <a:cubicBezTo>
                    <a:pt x="267" y="147"/>
                    <a:pt x="266" y="143"/>
                    <a:pt x="268" y="140"/>
                  </a:cubicBezTo>
                  <a:cubicBezTo>
                    <a:pt x="268" y="138"/>
                    <a:pt x="268" y="133"/>
                    <a:pt x="264" y="127"/>
                  </a:cubicBezTo>
                  <a:cubicBezTo>
                    <a:pt x="260" y="120"/>
                    <a:pt x="255" y="116"/>
                    <a:pt x="252" y="115"/>
                  </a:cubicBezTo>
                  <a:cubicBezTo>
                    <a:pt x="248" y="114"/>
                    <a:pt x="246" y="111"/>
                    <a:pt x="246" y="107"/>
                  </a:cubicBezTo>
                  <a:cubicBezTo>
                    <a:pt x="245" y="99"/>
                    <a:pt x="244" y="91"/>
                    <a:pt x="242" y="86"/>
                  </a:cubicBezTo>
                  <a:cubicBezTo>
                    <a:pt x="235" y="93"/>
                    <a:pt x="222" y="103"/>
                    <a:pt x="210" y="102"/>
                  </a:cubicBezTo>
                  <a:cubicBezTo>
                    <a:pt x="208" y="102"/>
                    <a:pt x="206" y="101"/>
                    <a:pt x="205" y="99"/>
                  </a:cubicBezTo>
                  <a:cubicBezTo>
                    <a:pt x="180" y="71"/>
                    <a:pt x="81" y="16"/>
                    <a:pt x="9" y="60"/>
                  </a:cubicBezTo>
                  <a:lnTo>
                    <a:pt x="0" y="45"/>
                  </a:lnTo>
                  <a:cubicBezTo>
                    <a:pt x="75" y="0"/>
                    <a:pt x="177" y="46"/>
                    <a:pt x="214" y="85"/>
                  </a:cubicBezTo>
                  <a:cubicBezTo>
                    <a:pt x="220" y="83"/>
                    <a:pt x="229" y="76"/>
                    <a:pt x="235" y="69"/>
                  </a:cubicBezTo>
                  <a:cubicBezTo>
                    <a:pt x="237" y="67"/>
                    <a:pt x="239" y="66"/>
                    <a:pt x="241" y="66"/>
                  </a:cubicBezTo>
                  <a:cubicBezTo>
                    <a:pt x="257" y="66"/>
                    <a:pt x="261" y="87"/>
                    <a:pt x="262" y="101"/>
                  </a:cubicBezTo>
                  <a:cubicBezTo>
                    <a:pt x="269" y="105"/>
                    <a:pt x="275" y="112"/>
                    <a:pt x="279" y="119"/>
                  </a:cubicBezTo>
                  <a:cubicBezTo>
                    <a:pt x="283" y="126"/>
                    <a:pt x="285" y="133"/>
                    <a:pt x="284" y="139"/>
                  </a:cubicBezTo>
                  <a:lnTo>
                    <a:pt x="315" y="163"/>
                  </a:lnTo>
                  <a:cubicBezTo>
                    <a:pt x="319" y="165"/>
                    <a:pt x="320" y="170"/>
                    <a:pt x="318" y="174"/>
                  </a:cubicBezTo>
                  <a:lnTo>
                    <a:pt x="304" y="198"/>
                  </a:lnTo>
                  <a:cubicBezTo>
                    <a:pt x="302" y="201"/>
                    <a:pt x="299" y="202"/>
                    <a:pt x="295" y="202"/>
                  </a:cubicBezTo>
                  <a:cubicBezTo>
                    <a:pt x="287" y="200"/>
                    <a:pt x="278" y="199"/>
                    <a:pt x="274" y="198"/>
                  </a:cubicBezTo>
                  <a:cubicBezTo>
                    <a:pt x="266" y="203"/>
                    <a:pt x="255" y="207"/>
                    <a:pt x="242" y="20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55">
              <a:extLst>
                <a:ext uri="{FF2B5EF4-FFF2-40B4-BE49-F238E27FC236}">
                  <a16:creationId xmlns:a16="http://schemas.microsoft.com/office/drawing/2014/main" id="{FCBDBA8E-36CB-6488-1532-D291016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2271713"/>
              <a:ext cx="115888" cy="122238"/>
            </a:xfrm>
            <a:custGeom>
              <a:avLst/>
              <a:gdLst>
                <a:gd name="T0" fmla="*/ 80 w 153"/>
                <a:gd name="T1" fmla="*/ 160 h 160"/>
                <a:gd name="T2" fmla="*/ 0 w 153"/>
                <a:gd name="T3" fmla="*/ 160 h 160"/>
                <a:gd name="T4" fmla="*/ 0 w 153"/>
                <a:gd name="T5" fmla="*/ 135 h 160"/>
                <a:gd name="T6" fmla="*/ 15 w 153"/>
                <a:gd name="T7" fmla="*/ 64 h 160"/>
                <a:gd name="T8" fmla="*/ 20 w 153"/>
                <a:gd name="T9" fmla="*/ 48 h 160"/>
                <a:gd name="T10" fmla="*/ 12 w 153"/>
                <a:gd name="T11" fmla="*/ 12 h 160"/>
                <a:gd name="T12" fmla="*/ 9 w 153"/>
                <a:gd name="T13" fmla="*/ 5 h 160"/>
                <a:gd name="T14" fmla="*/ 25 w 153"/>
                <a:gd name="T15" fmla="*/ 0 h 160"/>
                <a:gd name="T16" fmla="*/ 27 w 153"/>
                <a:gd name="T17" fmla="*/ 6 h 160"/>
                <a:gd name="T18" fmla="*/ 36 w 153"/>
                <a:gd name="T19" fmla="*/ 48 h 160"/>
                <a:gd name="T20" fmla="*/ 30 w 153"/>
                <a:gd name="T21" fmla="*/ 71 h 160"/>
                <a:gd name="T22" fmla="*/ 16 w 153"/>
                <a:gd name="T23" fmla="*/ 135 h 160"/>
                <a:gd name="T24" fmla="*/ 16 w 153"/>
                <a:gd name="T25" fmla="*/ 143 h 160"/>
                <a:gd name="T26" fmla="*/ 63 w 153"/>
                <a:gd name="T27" fmla="*/ 143 h 160"/>
                <a:gd name="T28" fmla="*/ 63 w 153"/>
                <a:gd name="T29" fmla="*/ 139 h 160"/>
                <a:gd name="T30" fmla="*/ 63 w 153"/>
                <a:gd name="T31" fmla="*/ 139 h 160"/>
                <a:gd name="T32" fmla="*/ 58 w 153"/>
                <a:gd name="T33" fmla="*/ 135 h 160"/>
                <a:gd name="T34" fmla="*/ 49 w 153"/>
                <a:gd name="T35" fmla="*/ 121 h 160"/>
                <a:gd name="T36" fmla="*/ 94 w 153"/>
                <a:gd name="T37" fmla="*/ 43 h 160"/>
                <a:gd name="T38" fmla="*/ 139 w 153"/>
                <a:gd name="T39" fmla="*/ 0 h 160"/>
                <a:gd name="T40" fmla="*/ 153 w 153"/>
                <a:gd name="T41" fmla="*/ 8 h 160"/>
                <a:gd name="T42" fmla="*/ 103 w 153"/>
                <a:gd name="T43" fmla="*/ 57 h 160"/>
                <a:gd name="T44" fmla="*/ 65 w 153"/>
                <a:gd name="T45" fmla="*/ 119 h 160"/>
                <a:gd name="T46" fmla="*/ 68 w 153"/>
                <a:gd name="T47" fmla="*/ 122 h 160"/>
                <a:gd name="T48" fmla="*/ 80 w 153"/>
                <a:gd name="T49" fmla="*/ 139 h 160"/>
                <a:gd name="T50" fmla="*/ 80 w 153"/>
                <a:gd name="T5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160">
                  <a:moveTo>
                    <a:pt x="80" y="160"/>
                  </a:moveTo>
                  <a:lnTo>
                    <a:pt x="0" y="160"/>
                  </a:lnTo>
                  <a:lnTo>
                    <a:pt x="0" y="135"/>
                  </a:lnTo>
                  <a:cubicBezTo>
                    <a:pt x="0" y="99"/>
                    <a:pt x="9" y="78"/>
                    <a:pt x="15" y="64"/>
                  </a:cubicBezTo>
                  <a:cubicBezTo>
                    <a:pt x="17" y="57"/>
                    <a:pt x="20" y="52"/>
                    <a:pt x="20" y="48"/>
                  </a:cubicBezTo>
                  <a:cubicBezTo>
                    <a:pt x="20" y="33"/>
                    <a:pt x="15" y="22"/>
                    <a:pt x="12" y="12"/>
                  </a:cubicBezTo>
                  <a:cubicBezTo>
                    <a:pt x="11" y="10"/>
                    <a:pt x="10" y="7"/>
                    <a:pt x="9" y="5"/>
                  </a:cubicBezTo>
                  <a:lnTo>
                    <a:pt x="25" y="0"/>
                  </a:lnTo>
                  <a:cubicBezTo>
                    <a:pt x="26" y="2"/>
                    <a:pt x="26" y="4"/>
                    <a:pt x="27" y="6"/>
                  </a:cubicBezTo>
                  <a:cubicBezTo>
                    <a:pt x="31" y="16"/>
                    <a:pt x="36" y="30"/>
                    <a:pt x="36" y="48"/>
                  </a:cubicBezTo>
                  <a:cubicBezTo>
                    <a:pt x="36" y="55"/>
                    <a:pt x="34" y="62"/>
                    <a:pt x="30" y="71"/>
                  </a:cubicBezTo>
                  <a:cubicBezTo>
                    <a:pt x="24" y="84"/>
                    <a:pt x="16" y="103"/>
                    <a:pt x="16" y="135"/>
                  </a:cubicBezTo>
                  <a:lnTo>
                    <a:pt x="16" y="143"/>
                  </a:lnTo>
                  <a:lnTo>
                    <a:pt x="63" y="143"/>
                  </a:lnTo>
                  <a:lnTo>
                    <a:pt x="63" y="139"/>
                  </a:lnTo>
                  <a:lnTo>
                    <a:pt x="63" y="139"/>
                  </a:lnTo>
                  <a:cubicBezTo>
                    <a:pt x="63" y="139"/>
                    <a:pt x="60" y="136"/>
                    <a:pt x="58" y="135"/>
                  </a:cubicBezTo>
                  <a:cubicBezTo>
                    <a:pt x="54" y="132"/>
                    <a:pt x="49" y="128"/>
                    <a:pt x="49" y="121"/>
                  </a:cubicBezTo>
                  <a:cubicBezTo>
                    <a:pt x="49" y="74"/>
                    <a:pt x="83" y="49"/>
                    <a:pt x="94" y="43"/>
                  </a:cubicBezTo>
                  <a:cubicBezTo>
                    <a:pt x="115" y="31"/>
                    <a:pt x="132" y="12"/>
                    <a:pt x="139" y="0"/>
                  </a:cubicBezTo>
                  <a:lnTo>
                    <a:pt x="153" y="8"/>
                  </a:lnTo>
                  <a:cubicBezTo>
                    <a:pt x="144" y="24"/>
                    <a:pt x="123" y="45"/>
                    <a:pt x="103" y="57"/>
                  </a:cubicBezTo>
                  <a:cubicBezTo>
                    <a:pt x="94" y="62"/>
                    <a:pt x="66" y="82"/>
                    <a:pt x="65" y="119"/>
                  </a:cubicBezTo>
                  <a:cubicBezTo>
                    <a:pt x="66" y="120"/>
                    <a:pt x="67" y="121"/>
                    <a:pt x="68" y="122"/>
                  </a:cubicBezTo>
                  <a:cubicBezTo>
                    <a:pt x="73" y="126"/>
                    <a:pt x="80" y="131"/>
                    <a:pt x="80" y="139"/>
                  </a:cubicBezTo>
                  <a:lnTo>
                    <a:pt x="80" y="16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56">
              <a:extLst>
                <a:ext uri="{FF2B5EF4-FFF2-40B4-BE49-F238E27FC236}">
                  <a16:creationId xmlns:a16="http://schemas.microsoft.com/office/drawing/2014/main" id="{B12E397A-5D57-41C5-EB58-956CA60FA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2286001"/>
              <a:ext cx="149225" cy="25400"/>
            </a:xfrm>
            <a:custGeom>
              <a:avLst/>
              <a:gdLst>
                <a:gd name="T0" fmla="*/ 113 w 196"/>
                <a:gd name="T1" fmla="*/ 34 h 34"/>
                <a:gd name="T2" fmla="*/ 0 w 196"/>
                <a:gd name="T3" fmla="*/ 15 h 34"/>
                <a:gd name="T4" fmla="*/ 6 w 196"/>
                <a:gd name="T5" fmla="*/ 0 h 34"/>
                <a:gd name="T6" fmla="*/ 190 w 196"/>
                <a:gd name="T7" fmla="*/ 5 h 34"/>
                <a:gd name="T8" fmla="*/ 196 w 196"/>
                <a:gd name="T9" fmla="*/ 20 h 34"/>
                <a:gd name="T10" fmla="*/ 113 w 196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4">
                  <a:moveTo>
                    <a:pt x="113" y="34"/>
                  </a:moveTo>
                  <a:cubicBezTo>
                    <a:pt x="69" y="34"/>
                    <a:pt x="25" y="25"/>
                    <a:pt x="0" y="15"/>
                  </a:cubicBezTo>
                  <a:lnTo>
                    <a:pt x="6" y="0"/>
                  </a:lnTo>
                  <a:cubicBezTo>
                    <a:pt x="40" y="13"/>
                    <a:pt x="130" y="28"/>
                    <a:pt x="190" y="5"/>
                  </a:cubicBezTo>
                  <a:lnTo>
                    <a:pt x="196" y="20"/>
                  </a:lnTo>
                  <a:cubicBezTo>
                    <a:pt x="171" y="30"/>
                    <a:pt x="142" y="34"/>
                    <a:pt x="113" y="3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57">
              <a:extLst>
                <a:ext uri="{FF2B5EF4-FFF2-40B4-BE49-F238E27FC236}">
                  <a16:creationId xmlns:a16="http://schemas.microsoft.com/office/drawing/2014/main" id="{162C55A3-2B6B-8F3A-7851-778C4099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988" y="2111376"/>
              <a:ext cx="211138" cy="282575"/>
            </a:xfrm>
            <a:custGeom>
              <a:avLst/>
              <a:gdLst>
                <a:gd name="T0" fmla="*/ 87 w 277"/>
                <a:gd name="T1" fmla="*/ 371 h 371"/>
                <a:gd name="T2" fmla="*/ 0 w 277"/>
                <a:gd name="T3" fmla="*/ 371 h 371"/>
                <a:gd name="T4" fmla="*/ 0 w 277"/>
                <a:gd name="T5" fmla="*/ 362 h 371"/>
                <a:gd name="T6" fmla="*/ 10 w 277"/>
                <a:gd name="T7" fmla="*/ 300 h 371"/>
                <a:gd name="T8" fmla="*/ 19 w 277"/>
                <a:gd name="T9" fmla="*/ 260 h 371"/>
                <a:gd name="T10" fmla="*/ 18 w 277"/>
                <a:gd name="T11" fmla="*/ 198 h 371"/>
                <a:gd name="T12" fmla="*/ 70 w 277"/>
                <a:gd name="T13" fmla="*/ 44 h 371"/>
                <a:gd name="T14" fmla="*/ 277 w 277"/>
                <a:gd name="T15" fmla="*/ 60 h 371"/>
                <a:gd name="T16" fmla="*/ 267 w 277"/>
                <a:gd name="T17" fmla="*/ 74 h 371"/>
                <a:gd name="T18" fmla="*/ 80 w 277"/>
                <a:gd name="T19" fmla="*/ 58 h 371"/>
                <a:gd name="T20" fmla="*/ 34 w 277"/>
                <a:gd name="T21" fmla="*/ 194 h 371"/>
                <a:gd name="T22" fmla="*/ 35 w 277"/>
                <a:gd name="T23" fmla="*/ 262 h 371"/>
                <a:gd name="T24" fmla="*/ 26 w 277"/>
                <a:gd name="T25" fmla="*/ 304 h 371"/>
                <a:gd name="T26" fmla="*/ 17 w 277"/>
                <a:gd name="T27" fmla="*/ 354 h 371"/>
                <a:gd name="T28" fmla="*/ 70 w 277"/>
                <a:gd name="T29" fmla="*/ 354 h 371"/>
                <a:gd name="T30" fmla="*/ 62 w 277"/>
                <a:gd name="T31" fmla="*/ 334 h 371"/>
                <a:gd name="T32" fmla="*/ 60 w 277"/>
                <a:gd name="T33" fmla="*/ 330 h 371"/>
                <a:gd name="T34" fmla="*/ 59 w 277"/>
                <a:gd name="T35" fmla="*/ 292 h 371"/>
                <a:gd name="T36" fmla="*/ 94 w 277"/>
                <a:gd name="T37" fmla="*/ 258 h 371"/>
                <a:gd name="T38" fmla="*/ 133 w 277"/>
                <a:gd name="T39" fmla="*/ 196 h 371"/>
                <a:gd name="T40" fmla="*/ 149 w 277"/>
                <a:gd name="T41" fmla="*/ 198 h 371"/>
                <a:gd name="T42" fmla="*/ 101 w 277"/>
                <a:gd name="T43" fmla="*/ 273 h 371"/>
                <a:gd name="T44" fmla="*/ 75 w 277"/>
                <a:gd name="T45" fmla="*/ 298 h 371"/>
                <a:gd name="T46" fmla="*/ 75 w 277"/>
                <a:gd name="T47" fmla="*/ 322 h 371"/>
                <a:gd name="T48" fmla="*/ 77 w 277"/>
                <a:gd name="T49" fmla="*/ 326 h 371"/>
                <a:gd name="T50" fmla="*/ 87 w 277"/>
                <a:gd name="T51" fmla="*/ 362 h 371"/>
                <a:gd name="T52" fmla="*/ 87 w 277"/>
                <a:gd name="T5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7" h="371">
                  <a:moveTo>
                    <a:pt x="87" y="371"/>
                  </a:moveTo>
                  <a:lnTo>
                    <a:pt x="0" y="371"/>
                  </a:lnTo>
                  <a:lnTo>
                    <a:pt x="0" y="362"/>
                  </a:lnTo>
                  <a:cubicBezTo>
                    <a:pt x="0" y="342"/>
                    <a:pt x="5" y="321"/>
                    <a:pt x="10" y="300"/>
                  </a:cubicBezTo>
                  <a:cubicBezTo>
                    <a:pt x="13" y="287"/>
                    <a:pt x="17" y="273"/>
                    <a:pt x="19" y="260"/>
                  </a:cubicBezTo>
                  <a:cubicBezTo>
                    <a:pt x="23" y="226"/>
                    <a:pt x="22" y="214"/>
                    <a:pt x="18" y="198"/>
                  </a:cubicBezTo>
                  <a:cubicBezTo>
                    <a:pt x="1" y="140"/>
                    <a:pt x="21" y="79"/>
                    <a:pt x="70" y="44"/>
                  </a:cubicBezTo>
                  <a:cubicBezTo>
                    <a:pt x="115" y="13"/>
                    <a:pt x="193" y="0"/>
                    <a:pt x="277" y="60"/>
                  </a:cubicBezTo>
                  <a:lnTo>
                    <a:pt x="267" y="74"/>
                  </a:lnTo>
                  <a:cubicBezTo>
                    <a:pt x="202" y="27"/>
                    <a:pt x="132" y="21"/>
                    <a:pt x="80" y="58"/>
                  </a:cubicBezTo>
                  <a:cubicBezTo>
                    <a:pt x="37" y="89"/>
                    <a:pt x="19" y="142"/>
                    <a:pt x="34" y="194"/>
                  </a:cubicBezTo>
                  <a:cubicBezTo>
                    <a:pt x="40" y="213"/>
                    <a:pt x="40" y="229"/>
                    <a:pt x="35" y="262"/>
                  </a:cubicBezTo>
                  <a:cubicBezTo>
                    <a:pt x="33" y="277"/>
                    <a:pt x="30" y="291"/>
                    <a:pt x="26" y="304"/>
                  </a:cubicBezTo>
                  <a:cubicBezTo>
                    <a:pt x="22" y="322"/>
                    <a:pt x="18" y="338"/>
                    <a:pt x="17" y="354"/>
                  </a:cubicBezTo>
                  <a:lnTo>
                    <a:pt x="70" y="354"/>
                  </a:lnTo>
                  <a:cubicBezTo>
                    <a:pt x="69" y="345"/>
                    <a:pt x="65" y="339"/>
                    <a:pt x="62" y="334"/>
                  </a:cubicBezTo>
                  <a:cubicBezTo>
                    <a:pt x="61" y="333"/>
                    <a:pt x="61" y="331"/>
                    <a:pt x="60" y="330"/>
                  </a:cubicBezTo>
                  <a:cubicBezTo>
                    <a:pt x="56" y="322"/>
                    <a:pt x="54" y="307"/>
                    <a:pt x="59" y="292"/>
                  </a:cubicBezTo>
                  <a:cubicBezTo>
                    <a:pt x="63" y="282"/>
                    <a:pt x="72" y="267"/>
                    <a:pt x="94" y="258"/>
                  </a:cubicBezTo>
                  <a:cubicBezTo>
                    <a:pt x="126" y="244"/>
                    <a:pt x="132" y="196"/>
                    <a:pt x="133" y="196"/>
                  </a:cubicBezTo>
                  <a:lnTo>
                    <a:pt x="149" y="198"/>
                  </a:lnTo>
                  <a:cubicBezTo>
                    <a:pt x="149" y="200"/>
                    <a:pt x="142" y="255"/>
                    <a:pt x="101" y="273"/>
                  </a:cubicBezTo>
                  <a:cubicBezTo>
                    <a:pt x="88" y="279"/>
                    <a:pt x="79" y="287"/>
                    <a:pt x="75" y="298"/>
                  </a:cubicBezTo>
                  <a:cubicBezTo>
                    <a:pt x="71" y="309"/>
                    <a:pt x="73" y="319"/>
                    <a:pt x="75" y="322"/>
                  </a:cubicBezTo>
                  <a:cubicBezTo>
                    <a:pt x="75" y="323"/>
                    <a:pt x="76" y="325"/>
                    <a:pt x="77" y="326"/>
                  </a:cubicBezTo>
                  <a:cubicBezTo>
                    <a:pt x="81" y="333"/>
                    <a:pt x="87" y="344"/>
                    <a:pt x="87" y="362"/>
                  </a:cubicBezTo>
                  <a:lnTo>
                    <a:pt x="87" y="37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58">
              <a:extLst>
                <a:ext uri="{FF2B5EF4-FFF2-40B4-BE49-F238E27FC236}">
                  <a16:creationId xmlns:a16="http://schemas.microsoft.com/office/drawing/2014/main" id="{7D5B9E9F-6B3F-0ABA-BA42-F169D8080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601" y="2300288"/>
              <a:ext cx="90488" cy="93663"/>
            </a:xfrm>
            <a:custGeom>
              <a:avLst/>
              <a:gdLst>
                <a:gd name="T0" fmla="*/ 118 w 118"/>
                <a:gd name="T1" fmla="*/ 124 h 124"/>
                <a:gd name="T2" fmla="*/ 34 w 118"/>
                <a:gd name="T3" fmla="*/ 124 h 124"/>
                <a:gd name="T4" fmla="*/ 34 w 118"/>
                <a:gd name="T5" fmla="*/ 90 h 124"/>
                <a:gd name="T6" fmla="*/ 41 w 118"/>
                <a:gd name="T7" fmla="*/ 66 h 124"/>
                <a:gd name="T8" fmla="*/ 39 w 118"/>
                <a:gd name="T9" fmla="*/ 52 h 124"/>
                <a:gd name="T10" fmla="*/ 0 w 118"/>
                <a:gd name="T11" fmla="*/ 22 h 124"/>
                <a:gd name="T12" fmla="*/ 10 w 118"/>
                <a:gd name="T13" fmla="*/ 9 h 124"/>
                <a:gd name="T14" fmla="*/ 51 w 118"/>
                <a:gd name="T15" fmla="*/ 41 h 124"/>
                <a:gd name="T16" fmla="*/ 57 w 118"/>
                <a:gd name="T17" fmla="*/ 70 h 124"/>
                <a:gd name="T18" fmla="*/ 51 w 118"/>
                <a:gd name="T19" fmla="*/ 94 h 124"/>
                <a:gd name="T20" fmla="*/ 51 w 118"/>
                <a:gd name="T21" fmla="*/ 108 h 124"/>
                <a:gd name="T22" fmla="*/ 99 w 118"/>
                <a:gd name="T23" fmla="*/ 108 h 124"/>
                <a:gd name="T24" fmla="*/ 88 w 118"/>
                <a:gd name="T25" fmla="*/ 89 h 124"/>
                <a:gd name="T26" fmla="*/ 86 w 118"/>
                <a:gd name="T27" fmla="*/ 87 h 124"/>
                <a:gd name="T28" fmla="*/ 80 w 118"/>
                <a:gd name="T29" fmla="*/ 52 h 124"/>
                <a:gd name="T30" fmla="*/ 80 w 118"/>
                <a:gd name="T31" fmla="*/ 49 h 124"/>
                <a:gd name="T32" fmla="*/ 72 w 118"/>
                <a:gd name="T33" fmla="*/ 6 h 124"/>
                <a:gd name="T34" fmla="*/ 87 w 118"/>
                <a:gd name="T35" fmla="*/ 0 h 124"/>
                <a:gd name="T36" fmla="*/ 97 w 118"/>
                <a:gd name="T37" fmla="*/ 50 h 124"/>
                <a:gd name="T38" fmla="*/ 97 w 118"/>
                <a:gd name="T39" fmla="*/ 53 h 124"/>
                <a:gd name="T40" fmla="*/ 100 w 118"/>
                <a:gd name="T41" fmla="*/ 77 h 124"/>
                <a:gd name="T42" fmla="*/ 101 w 118"/>
                <a:gd name="T43" fmla="*/ 79 h 124"/>
                <a:gd name="T44" fmla="*/ 118 w 118"/>
                <a:gd name="T45" fmla="*/ 116 h 124"/>
                <a:gd name="T46" fmla="*/ 118 w 118"/>
                <a:gd name="T4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124">
                  <a:moveTo>
                    <a:pt x="118" y="124"/>
                  </a:moveTo>
                  <a:lnTo>
                    <a:pt x="34" y="124"/>
                  </a:lnTo>
                  <a:lnTo>
                    <a:pt x="34" y="90"/>
                  </a:lnTo>
                  <a:lnTo>
                    <a:pt x="41" y="66"/>
                  </a:lnTo>
                  <a:cubicBezTo>
                    <a:pt x="42" y="61"/>
                    <a:pt x="42" y="56"/>
                    <a:pt x="39" y="52"/>
                  </a:cubicBezTo>
                  <a:lnTo>
                    <a:pt x="0" y="22"/>
                  </a:lnTo>
                  <a:lnTo>
                    <a:pt x="10" y="9"/>
                  </a:lnTo>
                  <a:lnTo>
                    <a:pt x="51" y="41"/>
                  </a:lnTo>
                  <a:cubicBezTo>
                    <a:pt x="58" y="49"/>
                    <a:pt x="60" y="60"/>
                    <a:pt x="57" y="70"/>
                  </a:cubicBezTo>
                  <a:lnTo>
                    <a:pt x="51" y="94"/>
                  </a:lnTo>
                  <a:lnTo>
                    <a:pt x="51" y="108"/>
                  </a:lnTo>
                  <a:lnTo>
                    <a:pt x="99" y="108"/>
                  </a:lnTo>
                  <a:cubicBezTo>
                    <a:pt x="97" y="101"/>
                    <a:pt x="91" y="94"/>
                    <a:pt x="88" y="89"/>
                  </a:cubicBezTo>
                  <a:lnTo>
                    <a:pt x="86" y="87"/>
                  </a:lnTo>
                  <a:cubicBezTo>
                    <a:pt x="78" y="75"/>
                    <a:pt x="79" y="61"/>
                    <a:pt x="80" y="52"/>
                  </a:cubicBezTo>
                  <a:lnTo>
                    <a:pt x="80" y="49"/>
                  </a:lnTo>
                  <a:cubicBezTo>
                    <a:pt x="82" y="31"/>
                    <a:pt x="72" y="6"/>
                    <a:pt x="72" y="6"/>
                  </a:cubicBezTo>
                  <a:lnTo>
                    <a:pt x="87" y="0"/>
                  </a:lnTo>
                  <a:cubicBezTo>
                    <a:pt x="88" y="1"/>
                    <a:pt x="99" y="28"/>
                    <a:pt x="97" y="50"/>
                  </a:cubicBezTo>
                  <a:lnTo>
                    <a:pt x="97" y="53"/>
                  </a:lnTo>
                  <a:cubicBezTo>
                    <a:pt x="96" y="60"/>
                    <a:pt x="95" y="71"/>
                    <a:pt x="100" y="77"/>
                  </a:cubicBezTo>
                  <a:lnTo>
                    <a:pt x="101" y="79"/>
                  </a:lnTo>
                  <a:cubicBezTo>
                    <a:pt x="108" y="87"/>
                    <a:pt x="118" y="101"/>
                    <a:pt x="118" y="116"/>
                  </a:cubicBezTo>
                  <a:lnTo>
                    <a:pt x="118" y="12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59">
              <a:extLst>
                <a:ext uri="{FF2B5EF4-FFF2-40B4-BE49-F238E27FC236}">
                  <a16:creationId xmlns:a16="http://schemas.microsoft.com/office/drawing/2014/main" id="{971E0E95-9B8D-7FCF-605A-32FE6E92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9738" y="2282826"/>
              <a:ext cx="73025" cy="111125"/>
            </a:xfrm>
            <a:custGeom>
              <a:avLst/>
              <a:gdLst>
                <a:gd name="T0" fmla="*/ 96 w 96"/>
                <a:gd name="T1" fmla="*/ 147 h 147"/>
                <a:gd name="T2" fmla="*/ 26 w 96"/>
                <a:gd name="T3" fmla="*/ 147 h 147"/>
                <a:gd name="T4" fmla="*/ 17 w 96"/>
                <a:gd name="T5" fmla="*/ 99 h 147"/>
                <a:gd name="T6" fmla="*/ 0 w 96"/>
                <a:gd name="T7" fmla="*/ 44 h 147"/>
                <a:gd name="T8" fmla="*/ 14 w 96"/>
                <a:gd name="T9" fmla="*/ 36 h 147"/>
                <a:gd name="T10" fmla="*/ 34 w 96"/>
                <a:gd name="T11" fmla="*/ 96 h 147"/>
                <a:gd name="T12" fmla="*/ 40 w 96"/>
                <a:gd name="T13" fmla="*/ 131 h 147"/>
                <a:gd name="T14" fmla="*/ 79 w 96"/>
                <a:gd name="T15" fmla="*/ 131 h 147"/>
                <a:gd name="T16" fmla="*/ 67 w 96"/>
                <a:gd name="T17" fmla="*/ 114 h 147"/>
                <a:gd name="T18" fmla="*/ 62 w 96"/>
                <a:gd name="T19" fmla="*/ 108 h 147"/>
                <a:gd name="T20" fmla="*/ 56 w 96"/>
                <a:gd name="T21" fmla="*/ 68 h 147"/>
                <a:gd name="T22" fmla="*/ 56 w 96"/>
                <a:gd name="T23" fmla="*/ 57 h 147"/>
                <a:gd name="T24" fmla="*/ 40 w 96"/>
                <a:gd name="T25" fmla="*/ 7 h 147"/>
                <a:gd name="T26" fmla="*/ 55 w 96"/>
                <a:gd name="T27" fmla="*/ 0 h 147"/>
                <a:gd name="T28" fmla="*/ 72 w 96"/>
                <a:gd name="T29" fmla="*/ 54 h 147"/>
                <a:gd name="T30" fmla="*/ 73 w 96"/>
                <a:gd name="T31" fmla="*/ 69 h 147"/>
                <a:gd name="T32" fmla="*/ 75 w 96"/>
                <a:gd name="T33" fmla="*/ 98 h 147"/>
                <a:gd name="T34" fmla="*/ 79 w 96"/>
                <a:gd name="T35" fmla="*/ 102 h 147"/>
                <a:gd name="T36" fmla="*/ 96 w 96"/>
                <a:gd name="T37" fmla="*/ 139 h 147"/>
                <a:gd name="T38" fmla="*/ 96 w 96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47">
                  <a:moveTo>
                    <a:pt x="96" y="147"/>
                  </a:moveTo>
                  <a:lnTo>
                    <a:pt x="26" y="147"/>
                  </a:lnTo>
                  <a:lnTo>
                    <a:pt x="17" y="99"/>
                  </a:lnTo>
                  <a:cubicBezTo>
                    <a:pt x="14" y="80"/>
                    <a:pt x="8" y="61"/>
                    <a:pt x="0" y="44"/>
                  </a:cubicBezTo>
                  <a:lnTo>
                    <a:pt x="14" y="36"/>
                  </a:lnTo>
                  <a:cubicBezTo>
                    <a:pt x="24" y="55"/>
                    <a:pt x="30" y="75"/>
                    <a:pt x="34" y="96"/>
                  </a:cubicBezTo>
                  <a:lnTo>
                    <a:pt x="40" y="131"/>
                  </a:lnTo>
                  <a:lnTo>
                    <a:pt x="79" y="131"/>
                  </a:lnTo>
                  <a:cubicBezTo>
                    <a:pt x="77" y="123"/>
                    <a:pt x="72" y="118"/>
                    <a:pt x="67" y="114"/>
                  </a:cubicBezTo>
                  <a:cubicBezTo>
                    <a:pt x="65" y="112"/>
                    <a:pt x="63" y="110"/>
                    <a:pt x="62" y="108"/>
                  </a:cubicBezTo>
                  <a:cubicBezTo>
                    <a:pt x="55" y="98"/>
                    <a:pt x="55" y="82"/>
                    <a:pt x="56" y="68"/>
                  </a:cubicBezTo>
                  <a:cubicBezTo>
                    <a:pt x="56" y="64"/>
                    <a:pt x="56" y="59"/>
                    <a:pt x="56" y="57"/>
                  </a:cubicBezTo>
                  <a:cubicBezTo>
                    <a:pt x="51" y="31"/>
                    <a:pt x="40" y="7"/>
                    <a:pt x="40" y="7"/>
                  </a:cubicBezTo>
                  <a:lnTo>
                    <a:pt x="55" y="0"/>
                  </a:lnTo>
                  <a:cubicBezTo>
                    <a:pt x="56" y="1"/>
                    <a:pt x="67" y="26"/>
                    <a:pt x="72" y="54"/>
                  </a:cubicBezTo>
                  <a:cubicBezTo>
                    <a:pt x="73" y="58"/>
                    <a:pt x="73" y="62"/>
                    <a:pt x="73" y="69"/>
                  </a:cubicBezTo>
                  <a:cubicBezTo>
                    <a:pt x="72" y="77"/>
                    <a:pt x="72" y="93"/>
                    <a:pt x="75" y="98"/>
                  </a:cubicBezTo>
                  <a:cubicBezTo>
                    <a:pt x="76" y="99"/>
                    <a:pt x="78" y="101"/>
                    <a:pt x="79" y="102"/>
                  </a:cubicBezTo>
                  <a:cubicBezTo>
                    <a:pt x="86" y="109"/>
                    <a:pt x="96" y="119"/>
                    <a:pt x="96" y="139"/>
                  </a:cubicBezTo>
                  <a:lnTo>
                    <a:pt x="96" y="14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60">
              <a:extLst>
                <a:ext uri="{FF2B5EF4-FFF2-40B4-BE49-F238E27FC236}">
                  <a16:creationId xmlns:a16="http://schemas.microsoft.com/office/drawing/2014/main" id="{25840DA1-5712-5052-DAA3-1D3DCE2BD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1" y="2032001"/>
              <a:ext cx="255588" cy="119063"/>
            </a:xfrm>
            <a:custGeom>
              <a:avLst/>
              <a:gdLst>
                <a:gd name="T0" fmla="*/ 159 w 161"/>
                <a:gd name="T1" fmla="*/ 75 h 75"/>
                <a:gd name="T2" fmla="*/ 90 w 161"/>
                <a:gd name="T3" fmla="*/ 54 h 75"/>
                <a:gd name="T4" fmla="*/ 84 w 161"/>
                <a:gd name="T5" fmla="*/ 34 h 75"/>
                <a:gd name="T6" fmla="*/ 0 w 161"/>
                <a:gd name="T7" fmla="*/ 8 h 75"/>
                <a:gd name="T8" fmla="*/ 2 w 161"/>
                <a:gd name="T9" fmla="*/ 0 h 75"/>
                <a:gd name="T10" fmla="*/ 91 w 161"/>
                <a:gd name="T11" fmla="*/ 28 h 75"/>
                <a:gd name="T12" fmla="*/ 96 w 161"/>
                <a:gd name="T13" fmla="*/ 47 h 75"/>
                <a:gd name="T14" fmla="*/ 161 w 161"/>
                <a:gd name="T15" fmla="*/ 67 h 75"/>
                <a:gd name="T16" fmla="*/ 159 w 16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75">
                  <a:moveTo>
                    <a:pt x="159" y="75"/>
                  </a:moveTo>
                  <a:lnTo>
                    <a:pt x="90" y="54"/>
                  </a:lnTo>
                  <a:lnTo>
                    <a:pt x="84" y="34"/>
                  </a:lnTo>
                  <a:lnTo>
                    <a:pt x="0" y="8"/>
                  </a:lnTo>
                  <a:lnTo>
                    <a:pt x="2" y="0"/>
                  </a:lnTo>
                  <a:lnTo>
                    <a:pt x="91" y="28"/>
                  </a:lnTo>
                  <a:lnTo>
                    <a:pt x="96" y="47"/>
                  </a:lnTo>
                  <a:lnTo>
                    <a:pt x="161" y="67"/>
                  </a:lnTo>
                  <a:lnTo>
                    <a:pt x="159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61">
              <a:extLst>
                <a:ext uri="{FF2B5EF4-FFF2-40B4-BE49-F238E27FC236}">
                  <a16:creationId xmlns:a16="http://schemas.microsoft.com/office/drawing/2014/main" id="{3851EC99-4D19-F3A5-C7EF-DD70E6D18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2105026"/>
              <a:ext cx="49213" cy="69850"/>
            </a:xfrm>
            <a:custGeom>
              <a:avLst/>
              <a:gdLst>
                <a:gd name="T0" fmla="*/ 4 w 31"/>
                <a:gd name="T1" fmla="*/ 44 h 44"/>
                <a:gd name="T2" fmla="*/ 0 w 31"/>
                <a:gd name="T3" fmla="*/ 37 h 44"/>
                <a:gd name="T4" fmla="*/ 20 w 31"/>
                <a:gd name="T5" fmla="*/ 25 h 44"/>
                <a:gd name="T6" fmla="*/ 8 w 31"/>
                <a:gd name="T7" fmla="*/ 5 h 44"/>
                <a:gd name="T8" fmla="*/ 15 w 31"/>
                <a:gd name="T9" fmla="*/ 0 h 44"/>
                <a:gd name="T10" fmla="*/ 31 w 31"/>
                <a:gd name="T11" fmla="*/ 28 h 44"/>
                <a:gd name="T12" fmla="*/ 4 w 31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4">
                  <a:moveTo>
                    <a:pt x="4" y="44"/>
                  </a:moveTo>
                  <a:lnTo>
                    <a:pt x="0" y="37"/>
                  </a:lnTo>
                  <a:lnTo>
                    <a:pt x="20" y="25"/>
                  </a:lnTo>
                  <a:lnTo>
                    <a:pt x="8" y="5"/>
                  </a:lnTo>
                  <a:lnTo>
                    <a:pt x="15" y="0"/>
                  </a:lnTo>
                  <a:lnTo>
                    <a:pt x="31" y="28"/>
                  </a:lnTo>
                  <a:lnTo>
                    <a:pt x="4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4E4E1D3-9CC7-199E-D701-215A2A279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1AFB1-EC41-E898-44DB-FEDCF4B0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30" b="8881"/>
          <a:stretch>
            <a:fillRect/>
          </a:stretch>
        </p:blipFill>
        <p:spPr>
          <a:xfrm>
            <a:off x="211158" y="1314584"/>
            <a:ext cx="6506059" cy="2878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19902-E5AA-7BC3-8F3F-D515D6F0C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26" y="4565906"/>
            <a:ext cx="5599722" cy="19386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CD6783-3A6B-BC82-67A8-AC410F1F5AFA}"/>
              </a:ext>
            </a:extLst>
          </p:cNvPr>
          <p:cNvGraphicFramePr>
            <a:graphicFrameLocks noGrp="1"/>
          </p:cNvGraphicFramePr>
          <p:nvPr/>
        </p:nvGraphicFramePr>
        <p:xfrm>
          <a:off x="6873159" y="3887844"/>
          <a:ext cx="2857500" cy="128905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101881552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66855626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43832817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Top Gainers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266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Ticker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3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Price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3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3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348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FIRSTHOLDCO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₦87.25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9.96%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896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MCNICHOLS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₦5.40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8.00%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4135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UBA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₦44.25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7.93%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629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VERITASKAP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₦1.56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6.85%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5119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JAIZBANK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4.07%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883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921A37-4D9C-8F7B-C397-555345072CB4}"/>
              </a:ext>
            </a:extLst>
          </p:cNvPr>
          <p:cNvGraphicFramePr>
            <a:graphicFrameLocks noGrp="1"/>
          </p:cNvGraphicFramePr>
          <p:nvPr/>
        </p:nvGraphicFramePr>
        <p:xfrm>
          <a:off x="9043699" y="5299091"/>
          <a:ext cx="2755900" cy="128905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92054028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03547561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2550096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Top Decliners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490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Ticker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3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Price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3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3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975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EUNISELL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₦189.00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10.00%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798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BUACEMENT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₦275.60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9.99%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080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₦142.45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9.61%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24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ROYALEX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₦1.42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9.55%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7493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GUINEAINS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₦0.88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NG" sz="11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5.38%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3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16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Money Market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89FE6-D776-1628-2A29-1D121BA784DF}"/>
              </a:ext>
            </a:extLst>
          </p:cNvPr>
          <p:cNvGrpSpPr/>
          <p:nvPr/>
        </p:nvGrpSpPr>
        <p:grpSpPr>
          <a:xfrm>
            <a:off x="6656187" y="4433892"/>
            <a:ext cx="5282010" cy="1823639"/>
            <a:chOff x="6303980" y="4292383"/>
            <a:chExt cx="5695267" cy="26956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A62764-D20D-E8BC-3384-0E2EB952C8BD}"/>
                </a:ext>
              </a:extLst>
            </p:cNvPr>
            <p:cNvGrpSpPr/>
            <p:nvPr/>
          </p:nvGrpSpPr>
          <p:grpSpPr>
            <a:xfrm>
              <a:off x="6313710" y="4321240"/>
              <a:ext cx="5685537" cy="2666823"/>
              <a:chOff x="11973" y="-4461"/>
              <a:chExt cx="4621029" cy="68007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6D806F-14F1-07ED-F2B0-C3896D0E986E}"/>
                  </a:ext>
                </a:extLst>
              </p:cNvPr>
              <p:cNvSpPr/>
              <p:nvPr/>
            </p:nvSpPr>
            <p:spPr>
              <a:xfrm>
                <a:off x="11973" y="-4461"/>
                <a:ext cx="4621029" cy="680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">
                <a:extLst>
                  <a:ext uri="{FF2B5EF4-FFF2-40B4-BE49-F238E27FC236}">
                    <a16:creationId xmlns:a16="http://schemas.microsoft.com/office/drawing/2014/main" id="{5F9CBDFD-BCE9-F1ED-AEA9-63C17348D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58F149-37D8-3172-8C3B-2620689BD364}"/>
                </a:ext>
              </a:extLst>
            </p:cNvPr>
            <p:cNvSpPr txBox="1"/>
            <p:nvPr/>
          </p:nvSpPr>
          <p:spPr>
            <a:xfrm>
              <a:off x="6303980" y="4292383"/>
              <a:ext cx="5685536" cy="214390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</a:p>
            <a:p>
              <a:pPr marL="285750" indent="-285750" algn="just">
                <a:buFont typeface="Arial" panose="05000000000000000000" pitchFamily="2" charset="2"/>
                <a:buChar char="•"/>
              </a:pPr>
              <a:r>
                <a:rPr lang="en-GB" sz="1300">
                  <a:latin typeface="Calibri"/>
                  <a:ea typeface="Calibri"/>
                  <a:cs typeface="Calibri"/>
                </a:rPr>
                <a:t>Settlement</a:t>
              </a:r>
              <a:r>
                <a:rPr lang="en-GB" sz="1300">
                  <a:ea typeface="+mn-lt"/>
                  <a:cs typeface="+mn-lt"/>
                </a:rPr>
                <a:t> from the ₦1.19tn NTB auction outweighed the ₦600.54bn FGN 2034 coupon inflow, reducing system liquidity to ₦4.71tn.</a:t>
              </a:r>
              <a:endParaRPr lang="en-GB" sz="1300">
                <a:latin typeface="Calibri"/>
                <a:ea typeface="Calibri"/>
                <a:cs typeface="Calibri"/>
              </a:endParaRPr>
            </a:p>
            <a:p>
              <a:pPr algn="just"/>
              <a:endParaRPr lang="en-US" sz="1300" b="1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latin typeface="Calibri"/>
                  <a:ea typeface="Calibri"/>
                  <a:cs typeface="Calibri"/>
                </a:rPr>
                <a:t>Funding</a:t>
              </a:r>
              <a:r>
                <a:rPr lang="en-GB" sz="1300">
                  <a:ea typeface="+mn-lt"/>
                  <a:cs typeface="+mn-lt"/>
                </a:rPr>
                <a:t> rates are expected to ease in the near term, barring any significant market shocks</a:t>
              </a:r>
              <a:r>
                <a:rPr lang="en-GB" sz="1300">
                  <a:latin typeface="Aptos"/>
                </a:rPr>
                <a:t>.</a:t>
              </a:r>
              <a:endParaRPr lang="en-NG" sz="1300">
                <a:solidFill>
                  <a:srgbClr val="002060"/>
                </a:solidFill>
                <a:latin typeface="Aptos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6B77060-84B3-4733-875B-65B3999F343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6911163" y="1085425"/>
          <a:ext cx="5027034" cy="286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7E94573-F0FE-43C1-997E-FA09F98EDF1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95053" y="1085424"/>
          <a:ext cx="6322499" cy="286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21777C-D085-2782-ED1F-1C6D47AA9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6A566-213F-5759-360F-220ACC568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52" y="4570700"/>
            <a:ext cx="6322498" cy="16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FX Market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89FE6-D776-1628-2A29-1D121BA784DF}"/>
              </a:ext>
            </a:extLst>
          </p:cNvPr>
          <p:cNvGrpSpPr/>
          <p:nvPr/>
        </p:nvGrpSpPr>
        <p:grpSpPr>
          <a:xfrm>
            <a:off x="6989507" y="4670901"/>
            <a:ext cx="4848936" cy="1893226"/>
            <a:chOff x="6313710" y="4318588"/>
            <a:chExt cx="5685537" cy="26694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A62764-D20D-E8BC-3384-0E2EB952C8BD}"/>
                </a:ext>
              </a:extLst>
            </p:cNvPr>
            <p:cNvGrpSpPr/>
            <p:nvPr/>
          </p:nvGrpSpPr>
          <p:grpSpPr>
            <a:xfrm>
              <a:off x="6313710" y="4321240"/>
              <a:ext cx="5685537" cy="2666823"/>
              <a:chOff x="11973" y="-4461"/>
              <a:chExt cx="4621029" cy="68007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6D806F-14F1-07ED-F2B0-C3896D0E986E}"/>
                  </a:ext>
                </a:extLst>
              </p:cNvPr>
              <p:cNvSpPr/>
              <p:nvPr/>
            </p:nvSpPr>
            <p:spPr>
              <a:xfrm>
                <a:off x="11973" y="-4461"/>
                <a:ext cx="4621029" cy="680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">
                <a:extLst>
                  <a:ext uri="{FF2B5EF4-FFF2-40B4-BE49-F238E27FC236}">
                    <a16:creationId xmlns:a16="http://schemas.microsoft.com/office/drawing/2014/main" id="{5F9CBDFD-BCE9-F1ED-AEA9-63C17348D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58F149-37D8-3172-8C3B-2620689BD364}"/>
                </a:ext>
              </a:extLst>
            </p:cNvPr>
            <p:cNvSpPr txBox="1"/>
            <p:nvPr/>
          </p:nvSpPr>
          <p:spPr>
            <a:xfrm>
              <a:off x="6333163" y="4318588"/>
              <a:ext cx="5656088" cy="266891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/>
                </a:rPr>
                <a:t>The naira remained broadly stable as improved FX liquidity and sustained CBN interventions continued to support the market, while the pound and euro recorded marginal gains on stronger demand.</a:t>
              </a: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 panose="020B0004020202020204" pitchFamily="34" charset="0"/>
                </a:rPr>
                <a:t>The naira is expected to trade within a stable range, supported by improved FX supply, although demand for foreign currencies may keep the pound and euro slightly elevated.</a:t>
              </a:r>
              <a:endParaRPr lang="en-NG" sz="1300">
                <a:solidFill>
                  <a:srgbClr val="002060"/>
                </a:solidFill>
                <a:latin typeface="Aptos" panose="020B0004020202020204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97B11DB-2F02-4243-96F5-A88BA3290DE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39897" y="1064876"/>
          <a:ext cx="11590022" cy="338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0D7CAB-511E-59DA-ECD8-00E998A85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7C13D-6E2F-53D5-B7EB-B783AF6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69" y="4789902"/>
            <a:ext cx="5440778" cy="16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Bonds Market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89FE6-D776-1628-2A29-1D121BA784DF}"/>
              </a:ext>
            </a:extLst>
          </p:cNvPr>
          <p:cNvGrpSpPr/>
          <p:nvPr/>
        </p:nvGrpSpPr>
        <p:grpSpPr>
          <a:xfrm>
            <a:off x="6417553" y="4893799"/>
            <a:ext cx="5605115" cy="1954029"/>
            <a:chOff x="5994571" y="4365584"/>
            <a:chExt cx="5937178" cy="20014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A62764-D20D-E8BC-3384-0E2EB952C8BD}"/>
                </a:ext>
              </a:extLst>
            </p:cNvPr>
            <p:cNvGrpSpPr/>
            <p:nvPr/>
          </p:nvGrpSpPr>
          <p:grpSpPr>
            <a:xfrm>
              <a:off x="5994571" y="4365584"/>
              <a:ext cx="5937178" cy="2001463"/>
              <a:chOff x="-247413" y="108621"/>
              <a:chExt cx="4825555" cy="510399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6D806F-14F1-07ED-F2B0-C3896D0E986E}"/>
                  </a:ext>
                </a:extLst>
              </p:cNvPr>
              <p:cNvSpPr/>
              <p:nvPr/>
            </p:nvSpPr>
            <p:spPr>
              <a:xfrm>
                <a:off x="-247413" y="108621"/>
                <a:ext cx="4825555" cy="5103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">
                <a:extLst>
                  <a:ext uri="{FF2B5EF4-FFF2-40B4-BE49-F238E27FC236}">
                    <a16:creationId xmlns:a16="http://schemas.microsoft.com/office/drawing/2014/main" id="{5F9CBDFD-BCE9-F1ED-AEA9-63C17348D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58F149-37D8-3172-8C3B-2620689BD364}"/>
                </a:ext>
              </a:extLst>
            </p:cNvPr>
            <p:cNvSpPr txBox="1"/>
            <p:nvPr/>
          </p:nvSpPr>
          <p:spPr>
            <a:xfrm>
              <a:off x="5994571" y="4494921"/>
              <a:ext cx="5850226" cy="17338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Investors</a:t>
              </a:r>
              <a:r>
                <a:rPr lang="en-GB" sz="1300">
                  <a:solidFill>
                    <a:srgbClr val="002060"/>
                  </a:solidFill>
                  <a:ea typeface="+mn-lt"/>
                  <a:cs typeface="+mn-lt"/>
                </a:rPr>
                <a:t> shifted their focus to the post-NTB PMA, resulting in muted trading activity, with mild profit-taking concentrated at the long end</a:t>
              </a:r>
              <a:r>
                <a:rPr lang="en-GB" sz="1300">
                  <a:solidFill>
                    <a:srgbClr val="002060"/>
                  </a:solidFill>
                  <a:latin typeface="Aptos"/>
                </a:rPr>
                <a:t>. </a:t>
              </a:r>
            </a:p>
            <a:p>
              <a:pPr algn="just"/>
              <a:endParaRPr lang="en-GB" sz="1300">
                <a:solidFill>
                  <a:srgbClr val="002060"/>
                </a:solidFill>
                <a:latin typeface="Aptos"/>
              </a:endParaRP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We</a:t>
              </a:r>
              <a:r>
                <a:rPr lang="en-GB" sz="1300">
                  <a:solidFill>
                    <a:srgbClr val="002060"/>
                  </a:solidFill>
                  <a:ea typeface="+mn-lt"/>
                  <a:cs typeface="+mn-lt"/>
                </a:rPr>
                <a:t> anticipate sustained investor interest in the domestic market over the near term</a:t>
              </a:r>
              <a:r>
                <a:rPr lang="en-GB" sz="1300">
                  <a:solidFill>
                    <a:srgbClr val="002060"/>
                  </a:solidFill>
                  <a:latin typeface="Aptos"/>
                </a:rPr>
                <a:t>.</a:t>
              </a:r>
              <a:endParaRPr lang="en-NG" sz="1300">
                <a:solidFill>
                  <a:srgbClr val="002060"/>
                </a:solidFill>
                <a:latin typeface="Aptos"/>
              </a:endParaRPr>
            </a:p>
          </p:txBody>
        </p: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58226C9-21A3-FD7F-3C39-A8747FAE03A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62894" y="1168163"/>
          <a:ext cx="11494821" cy="346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1F463D0-38B8-0AAC-631F-E4B06E8B0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CC257-0298-C9C4-E2E5-A131A343F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887" y="5020428"/>
            <a:ext cx="4926996" cy="16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25400" y="9953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Euro Bonds Market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8C94387-2289-47D2-9E34-04D641974EE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98720" y="1210968"/>
          <a:ext cx="5727922" cy="265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309DA-0FFF-E850-D305-CA64278B06AF}"/>
              </a:ext>
            </a:extLst>
          </p:cNvPr>
          <p:cNvGrpSpPr/>
          <p:nvPr/>
        </p:nvGrpSpPr>
        <p:grpSpPr>
          <a:xfrm>
            <a:off x="6060975" y="4119547"/>
            <a:ext cx="6075848" cy="2033547"/>
            <a:chOff x="6313710" y="4162264"/>
            <a:chExt cx="5685537" cy="28258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048C9D-A524-2300-5733-69E7A62A6B0C}"/>
                </a:ext>
              </a:extLst>
            </p:cNvPr>
            <p:cNvGrpSpPr/>
            <p:nvPr/>
          </p:nvGrpSpPr>
          <p:grpSpPr>
            <a:xfrm>
              <a:off x="6313710" y="4321241"/>
              <a:ext cx="5685537" cy="2666823"/>
              <a:chOff x="11973" y="-4458"/>
              <a:chExt cx="4621029" cy="680074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4FA4C6F-7356-6A39-B414-78542BCDF5DC}"/>
                  </a:ext>
                </a:extLst>
              </p:cNvPr>
              <p:cNvSpPr/>
              <p:nvPr/>
            </p:nvSpPr>
            <p:spPr>
              <a:xfrm>
                <a:off x="11973" y="-4458"/>
                <a:ext cx="4621029" cy="680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1">
                <a:extLst>
                  <a:ext uri="{FF2B5EF4-FFF2-40B4-BE49-F238E27FC236}">
                    <a16:creationId xmlns:a16="http://schemas.microsoft.com/office/drawing/2014/main" id="{C88F6D96-0E8E-34BD-A1B2-60422944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5B86F-6DD4-CCED-2837-837356CF62C9}"/>
                </a:ext>
              </a:extLst>
            </p:cNvPr>
            <p:cNvSpPr txBox="1"/>
            <p:nvPr/>
          </p:nvSpPr>
          <p:spPr>
            <a:xfrm>
              <a:off x="6327292" y="4162264"/>
              <a:ext cx="5517505" cy="263025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/>
                </a:rPr>
                <a:t>S</a:t>
              </a:r>
              <a:r>
                <a:rPr lang="en-GB" sz="1300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upported</a:t>
              </a:r>
              <a:r>
                <a:rPr lang="en-GB" sz="1300">
                  <a:solidFill>
                    <a:srgbClr val="002060"/>
                  </a:solidFill>
                  <a:ea typeface="+mn-lt"/>
                  <a:cs typeface="+mn-lt"/>
                </a:rPr>
                <a:t> by strong global risk appetite, expectations of a more accommodative U.S. Federal Reserve, stable U.S. Treasury yields, and firm crude oil prices, which continued to underpin Nigeria's external outlook.</a:t>
              </a:r>
              <a:endParaRPr lang="en-GB" sz="1300">
                <a:solidFill>
                  <a:srgbClr val="002060"/>
                </a:solidFill>
                <a:latin typeface="Aptos"/>
              </a:endParaRPr>
            </a:p>
            <a:p>
              <a:pPr algn="just"/>
              <a:endParaRPr lang="en-GB" sz="1300" b="1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</a:rPr>
                <a:t>Eurobond yields are expected to remain range-bound, with investor focus on U.S. monetary policy, geopolitical developments, and global risk sentiment.</a:t>
              </a:r>
              <a:endParaRPr lang="en-NG" sz="1300">
                <a:solidFill>
                  <a:srgbClr val="00206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F21F89-DC7B-D9C1-DE43-3945DBA8B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4464D5-E8A2-47EA-A57F-3F6C83F07451}"/>
              </a:ext>
            </a:extLst>
          </p:cNvPr>
          <p:cNvGraphicFramePr>
            <a:graphicFrameLocks/>
          </p:cNvGraphicFramePr>
          <p:nvPr/>
        </p:nvGraphicFramePr>
        <p:xfrm>
          <a:off x="98719" y="4105037"/>
          <a:ext cx="5727921" cy="250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A3982F-085F-4D79-8EE2-E2F0C15CE580}"/>
              </a:ext>
            </a:extLst>
          </p:cNvPr>
          <p:cNvGraphicFramePr>
            <a:graphicFrameLocks/>
          </p:cNvGraphicFramePr>
          <p:nvPr/>
        </p:nvGraphicFramePr>
        <p:xfrm>
          <a:off x="6365360" y="1220593"/>
          <a:ext cx="5394508" cy="26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972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D40B-F833-3703-F306-11A06F1F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ew foreign trade policy may have simpler export promotion schemes - The  Economic Times">
            <a:extLst>
              <a:ext uri="{FF2B5EF4-FFF2-40B4-BE49-F238E27FC236}">
                <a16:creationId xmlns:a16="http://schemas.microsoft.com/office/drawing/2014/main" id="{59AC62AA-0715-6E94-1C23-5F24DCCF8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ABFA46-3D4D-04D9-FB1F-45128ED313D9}"/>
              </a:ext>
            </a:extLst>
          </p:cNvPr>
          <p:cNvCxnSpPr/>
          <p:nvPr/>
        </p:nvCxnSpPr>
        <p:spPr>
          <a:xfrm>
            <a:off x="0" y="9572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D2110-89BE-2D20-A4C3-271425C9D116}"/>
              </a:ext>
            </a:extLst>
          </p:cNvPr>
          <p:cNvSpPr txBox="1"/>
          <p:nvPr/>
        </p:nvSpPr>
        <p:spPr>
          <a:xfrm>
            <a:off x="11673" y="249093"/>
            <a:ext cx="6405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ptos" panose="020B0004020202020204" pitchFamily="34" charset="0"/>
              </a:rPr>
              <a:t>Global Equities Market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309DA-0FFF-E850-D305-CA64278B06AF}"/>
              </a:ext>
            </a:extLst>
          </p:cNvPr>
          <p:cNvGrpSpPr/>
          <p:nvPr/>
        </p:nvGrpSpPr>
        <p:grpSpPr>
          <a:xfrm>
            <a:off x="6096000" y="4413223"/>
            <a:ext cx="5540155" cy="2216778"/>
            <a:chOff x="6313710" y="4321240"/>
            <a:chExt cx="5685537" cy="269244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048C9D-A524-2300-5733-69E7A62A6B0C}"/>
                </a:ext>
              </a:extLst>
            </p:cNvPr>
            <p:cNvGrpSpPr/>
            <p:nvPr/>
          </p:nvGrpSpPr>
          <p:grpSpPr>
            <a:xfrm>
              <a:off x="6313710" y="4321240"/>
              <a:ext cx="5685537" cy="2666823"/>
              <a:chOff x="11973" y="-4461"/>
              <a:chExt cx="4621029" cy="680074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4FA4C6F-7356-6A39-B414-78542BCDF5DC}"/>
                  </a:ext>
                </a:extLst>
              </p:cNvPr>
              <p:cNvSpPr/>
              <p:nvPr/>
            </p:nvSpPr>
            <p:spPr>
              <a:xfrm>
                <a:off x="11973" y="-4461"/>
                <a:ext cx="4621029" cy="68007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G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1">
                <a:extLst>
                  <a:ext uri="{FF2B5EF4-FFF2-40B4-BE49-F238E27FC236}">
                    <a16:creationId xmlns:a16="http://schemas.microsoft.com/office/drawing/2014/main" id="{C88F6D96-0E8E-34BD-A1B2-60422944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4" y="2810912"/>
                <a:ext cx="4479686" cy="585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66688" lvl="0" indent="-166688" algn="just">
                  <a:buFont typeface="Arial" panose="020B0604020202020204" pitchFamily="34" charset="0"/>
                  <a:buChar char="•"/>
                  <a:defRPr/>
                </a:pPr>
                <a:endParaRPr lang="en-NG" sz="115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5B86F-6DD4-CCED-2837-837356CF62C9}"/>
                </a:ext>
              </a:extLst>
            </p:cNvPr>
            <p:cNvSpPr txBox="1"/>
            <p:nvPr/>
          </p:nvSpPr>
          <p:spPr>
            <a:xfrm>
              <a:off x="6333163" y="4471722"/>
              <a:ext cx="5511634" cy="2541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Driver</a:t>
              </a:r>
              <a:endParaRPr lang="en-US" sz="800" b="1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 panose="020B0004020202020204" pitchFamily="34" charset="0"/>
                </a:rPr>
                <a:t>Mixed corporate earnings and profit-taking in technology stocks outweighed optimism over easing Fed rate expectations, resulting in mixed performance across major U.S. indices.</a:t>
              </a:r>
            </a:p>
            <a:p>
              <a:pPr algn="just"/>
              <a:endParaRPr lang="en-GB" sz="1300" b="1">
                <a:solidFill>
                  <a:srgbClr val="002060"/>
                </a:solidFill>
                <a:latin typeface="Aptos" panose="020B0004020202020204" pitchFamily="34" charset="0"/>
              </a:endParaRPr>
            </a:p>
            <a:p>
              <a:pPr algn="just"/>
              <a:r>
                <a:rPr lang="en-US" sz="1300" b="1">
                  <a:solidFill>
                    <a:srgbClr val="002060"/>
                  </a:solidFill>
                  <a:latin typeface="Aptos" panose="020B0004020202020204" pitchFamily="34" charset="0"/>
                </a:rPr>
                <a:t>Outlook:</a:t>
              </a:r>
            </a:p>
            <a:p>
              <a:pPr marL="228600" indent="-228600" algn="just">
                <a:buFont typeface="Wingdings" panose="05000000000000000000" pitchFamily="2" charset="2"/>
                <a:buChar char="v"/>
              </a:pPr>
              <a:r>
                <a:rPr lang="en-GB" sz="1300">
                  <a:solidFill>
                    <a:srgbClr val="002060"/>
                  </a:solidFill>
                  <a:latin typeface="Aptos" panose="020B0004020202020204" pitchFamily="34" charset="0"/>
                </a:rPr>
                <a:t>Global equities are expected to remain range-bound as investors balance earnings releases against interest rate expectations and geopolitical developments.</a:t>
              </a:r>
              <a:endParaRPr lang="en-NG" sz="1300">
                <a:solidFill>
                  <a:srgbClr val="002060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6B114A-6DBC-3522-6BF0-EE1451A1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06" y="179701"/>
            <a:ext cx="1051034" cy="50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6EBD5-69D2-C766-D041-A7579F3BC6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91" b="7996"/>
          <a:stretch>
            <a:fillRect/>
          </a:stretch>
        </p:blipFill>
        <p:spPr>
          <a:xfrm>
            <a:off x="137164" y="1169102"/>
            <a:ext cx="5727920" cy="2660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EE36D-7EA0-5B6B-B1C5-2E45334B13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94" b="7801"/>
          <a:stretch>
            <a:fillRect/>
          </a:stretch>
        </p:blipFill>
        <p:spPr>
          <a:xfrm>
            <a:off x="6326918" y="1271613"/>
            <a:ext cx="5496867" cy="2588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C2CC5-D145-4911-D133-B0CBF851C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96" y="4281438"/>
            <a:ext cx="5712733" cy="13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1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AC7CE11_9285_4735_9755_846AD7DC1538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14 PM&quot;,&quot;UpdatedBy&quot;:&quot;loladele&quot;,&quot;IsLinked&quot;:false,&quot;IsBrokenLink&quot;:false,&quot;Type&quot;:1,&quot;ShapeId&quot;:0,&quot;WorksheetName&quot;:null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6E207FFC_FEC5_4199_84EF_9F774EC1EE9E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53 PM&quot;,&quot;UpdatedBy&quot;:&quot;loladele&quot;,&quot;IsLinked&quot;:false,&quot;IsBrokenLink&quot;:false,&quot;Type&quot;:1,&quot;ShapeId&quot;:0,&quot;WorksheetName&quot;:null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B4CB1EC4_BF15_47EF_B4EE_11371F95C3C5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53 PM&quot;,&quot;UpdatedBy&quot;:&quot;loladele&quot;,&quot;IsLinked&quot;:false,&quot;IsBrokenLink&quot;:false,&quot;Type&quot;:1,&quot;ShapeId&quot;:0,&quot;WorksheetName&quot;:null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D39835B8_10C1_47CD_9D00_F10646492C21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09 8:05 PM&quot;,&quot;UpdatedBy&quot;:&quot;loladele&quot;,&quot;IsLinked&quot;:false,&quot;IsBrokenLink&quot;:false,&quot;Type&quot;:1,&quot;ShapeId&quot;:0,&quot;WorksheetName&quot;:null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25E95AE_9B80_4D1F_96AE_8E4CE8BE2CCF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09 8:05 PM&quot;,&quot;UpdatedBy&quot;:&quot;loladele&quot;,&quot;IsLinked&quot;:false,&quot;IsBrokenLink&quot;:false,&quot;Type&quot;:1,&quot;ShapeId&quot;:0,&quot;WorksheetName&quot;:null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000BA797_2240_4227_905E_64CC5D3B95A6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7-01 5:54 AM&quot;,&quot;UpdatedBy&quot;:&quot;loladele&quot;,&quot;IsLinked&quot;:false,&quot;IsBrokenLink&quot;:false,&quot;Type&quot;:1,&quot;ShapeId&quot;:0,&quot;WorksheetName&quot;:null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B78D3D97_60A9_4728_916D_9E300634E72A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29 PM&quot;,&quot;UpdatedBy&quot;:&quot;loladele&quot;,&quot;IsLinked&quot;:false,&quot;IsBrokenLink&quot;:false,&quot;Type&quot;:1,&quot;ShapeId&quot;:0,&quot;WorksheetName&quot;:null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0B9D7CB_D563_470D_8767_478830A4904C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13 PM&quot;,&quot;UpdatedBy&quot;:&quot;loladele&quot;,&quot;IsLinked&quot;:false,&quot;IsBrokenLink&quot;:false,&quot;Type&quot;:1,&quot;ShapeId&quot;:0,&quot;WorksheetName&quot;:null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989561A_E32D_49F0_9199_FA8B2555ED4A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31 PM&quot;,&quot;UpdatedBy&quot;:&quot;loladele&quot;,&quot;IsLinked&quot;:false,&quot;IsBrokenLink&quot;:false,&quot;Type&quot;:1,&quot;ShapeId&quot;:0,&quot;WorksheetName&quot;:null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B26F8E1_E8F4_42B1_9095_37D27D711474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34 PM&quot;,&quot;UpdatedBy&quot;:&quot;loladele&quot;,&quot;IsLinked&quot;:false,&quot;IsBrokenLink&quot;:false,&quot;Type&quot;:1,&quot;ShapeId&quot;:0,&quot;WorksheetName&quot;:null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70D32A4_403D_4849_9399_66620D04FA3A&quot;,&quot;SourceFullNameMaxLengthReached&quot;:false,&quot;SourceFullName&quot;:&quot;https://aiicocapital-my.sharepoint.com/personal/itsupport_aiicocapital_com/Documents/Shared Drives/Investment/Investment Strategy Unit/Research Team/Market Data.xlsx&quot;,&quot;LastUpdate&quot;:&quot;2026-06-10 8:51 PM&quot;,&quot;UpdatedBy&quot;:&quot;loladele&quot;,&quot;IsLinked&quot;:false,&quot;IsBrokenLink&quot;:false,&quot;Type&quot;:1,&quot;ShapeId&quot;:0,&quot;WorksheetName&quot;:null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Loveth Oladele</dc:creator>
  <cp:revision>24</cp:revision>
  <dcterms:created xsi:type="dcterms:W3CDTF">2026-06-16T21:25:33Z</dcterms:created>
  <dcterms:modified xsi:type="dcterms:W3CDTF">2026-07-17T06:06:49Z</dcterms:modified>
</cp:coreProperties>
</file>